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46" r:id="rId1"/>
  </p:sldMasterIdLst>
  <p:notesMasterIdLst>
    <p:notesMasterId r:id="rId29"/>
  </p:notesMasterIdLst>
  <p:sldIdLst>
    <p:sldId id="256" r:id="rId2"/>
    <p:sldId id="258" r:id="rId3"/>
    <p:sldId id="260" r:id="rId4"/>
    <p:sldId id="280" r:id="rId5"/>
    <p:sldId id="259" r:id="rId6"/>
    <p:sldId id="261" r:id="rId7"/>
    <p:sldId id="262" r:id="rId8"/>
    <p:sldId id="263" r:id="rId9"/>
    <p:sldId id="264" r:id="rId10"/>
    <p:sldId id="265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86" r:id="rId20"/>
    <p:sldId id="287" r:id="rId21"/>
    <p:sldId id="288" r:id="rId22"/>
    <p:sldId id="290" r:id="rId23"/>
    <p:sldId id="289" r:id="rId24"/>
    <p:sldId id="283" r:id="rId25"/>
    <p:sldId id="257" r:id="rId26"/>
    <p:sldId id="284" r:id="rId27"/>
    <p:sldId id="285" r:id="rId28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Office User" initials="MOU" lastIdx="1" clrIdx="0">
    <p:extLst>
      <p:ext uri="{19B8F6BF-5375-455C-9EA6-DF929625EA0E}">
        <p15:presenceInfo xmlns:p15="http://schemas.microsoft.com/office/powerpoint/2012/main" userId="Microsoft Office 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201"/>
    <p:restoredTop sz="94807"/>
  </p:normalViewPr>
  <p:slideViewPr>
    <p:cSldViewPr snapToGrid="0" snapToObjects="1">
      <p:cViewPr varScale="1">
        <p:scale>
          <a:sx n="129" d="100"/>
          <a:sy n="129" d="100"/>
        </p:scale>
        <p:origin x="208" y="7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commentAuthors" Target="commentAuthor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gd8cf9f8ec1_0_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0" name="Google Shape;170;gd8cf9f8ec1_0_5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d8cf9f8ec1_0_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0" name="Google Shape;180;gd8cf9f8ec1_0_6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gd8cf9f8ec1_0_7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0" name="Google Shape;190;gd8cf9f8ec1_0_7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gd8cf9f8ec1_0_1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0" name="Google Shape;200;gd8cf9f8ec1_0_1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gd8cf9f8ec1_0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0" name="Google Shape;210;gd8cf9f8ec1_0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gd8cf9f8ec1_0_9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0" name="Google Shape;220;gd8cf9f8ec1_0_9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gd8cf9f8ec1_0_10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0" name="Google Shape;230;gd8cf9f8ec1_0_10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gd633399b31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2" name="Google Shape;242;gd633399b31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99b2471cd9_0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99b2471cd9_0_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Introduce SRS team</a:t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99c3954f8a_0_1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99c3954f8a_0_1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Everything talked about in this presentation except for how to fix errors in SRS can be found in resources provided by NDE</a:t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d8cf9f8ec1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d8cf9f8ec1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d9b46db1ac_0_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d9b46db1ac_0_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99b2471cd9_0_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99b2471cd9_0_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Navigating to ADVISER reports</a:t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d789ef71ed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d789ef71ed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things looked like last year</a:t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d8cf9f8ec1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d8cf9f8ec1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d8cf9f8ec1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d8cf9f8ec1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d8cf9f8ec1_0_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Google Shape;133;gd8cf9f8ec1_0_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3182138"/>
            <a:ext cx="6726063" cy="206957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3787" y="3182884"/>
            <a:ext cx="2307831" cy="207705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1942559"/>
            <a:ext cx="6726064" cy="1245249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6833787" y="1942559"/>
            <a:ext cx="2307832" cy="124524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0241" y="2050282"/>
            <a:ext cx="6108101" cy="1029803"/>
          </a:xfrm>
        </p:spPr>
        <p:txBody>
          <a:bodyPr anchor="b">
            <a:noAutofit/>
          </a:bodyPr>
          <a:lstStyle>
            <a:lvl1pPr algn="r">
              <a:defRPr sz="40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0241" y="3295530"/>
            <a:ext cx="6108101" cy="838265"/>
          </a:xfrm>
        </p:spPr>
        <p:txBody>
          <a:bodyPr>
            <a:normAutofit/>
          </a:bodyPr>
          <a:lstStyle>
            <a:lvl1pPr marL="0" indent="0" algn="r">
              <a:buNone/>
              <a:defRPr sz="15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3F103-BC34-4FE4-A40E-EDDEECFDA5D0}" type="datetimeFigureOut">
              <a:rPr lang="en-US" smtClean="0"/>
              <a:pPr/>
              <a:t>9/6/23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41510" y="2062753"/>
            <a:ext cx="878916" cy="1017332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234911214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446471"/>
            <a:ext cx="7828359" cy="240873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0" y="4447216"/>
            <a:ext cx="1202248" cy="108203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3425991"/>
            <a:ext cx="7828359" cy="1026149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7939371" y="3425991"/>
            <a:ext cx="1202248" cy="102614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242" y="3533713"/>
            <a:ext cx="7210394" cy="339788"/>
          </a:xfrm>
        </p:spPr>
        <p:txBody>
          <a:bodyPr anchor="b">
            <a:normAutofit/>
          </a:bodyPr>
          <a:lstStyle>
            <a:lvl1pPr>
              <a:defRPr sz="1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0242" y="457198"/>
            <a:ext cx="7210394" cy="2692181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0239" y="3877188"/>
            <a:ext cx="7210397" cy="46722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9/6/23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47092" y="3533482"/>
            <a:ext cx="865613" cy="818092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103313517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446471"/>
            <a:ext cx="7828359" cy="240873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0" y="4447216"/>
            <a:ext cx="1202248" cy="108203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3425991"/>
            <a:ext cx="7828359" cy="1026149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7939371" y="3425991"/>
            <a:ext cx="1202248" cy="102614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241" y="457198"/>
            <a:ext cx="7210394" cy="2694563"/>
          </a:xfrm>
        </p:spPr>
        <p:txBody>
          <a:bodyPr anchor="ctr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0242" y="3533712"/>
            <a:ext cx="7210394" cy="818092"/>
          </a:xfrm>
        </p:spPr>
        <p:txBody>
          <a:bodyPr anchor="ctr"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9/6/23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47092" y="3533712"/>
            <a:ext cx="865613" cy="818092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732772427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446471"/>
            <a:ext cx="7828359" cy="240873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0" y="4447216"/>
            <a:ext cx="1202248" cy="108203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3425991"/>
            <a:ext cx="7828359" cy="1026149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7939371" y="3425991"/>
            <a:ext cx="1202248" cy="102614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92" y="457199"/>
            <a:ext cx="6539158" cy="2277046"/>
          </a:xfrm>
        </p:spPr>
        <p:txBody>
          <a:bodyPr anchor="ctr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051717" y="2740034"/>
            <a:ext cx="6117434" cy="411726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0242" y="3533712"/>
            <a:ext cx="7210394" cy="818092"/>
          </a:xfrm>
        </p:spPr>
        <p:txBody>
          <a:bodyPr anchor="ctr">
            <a:norm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9/6/23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47092" y="3532444"/>
            <a:ext cx="865613" cy="818092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  <p:sp>
        <p:nvSpPr>
          <p:cNvPr id="16" name="TextBox 15"/>
          <p:cNvSpPr txBox="1"/>
          <p:nvPr/>
        </p:nvSpPr>
        <p:spPr>
          <a:xfrm>
            <a:off x="437679" y="561087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54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247107" y="2275143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54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49646239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446471"/>
            <a:ext cx="7828359" cy="240873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0" y="4447216"/>
            <a:ext cx="1202248" cy="108203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3425991"/>
            <a:ext cx="7828359" cy="1026149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7939371" y="3425991"/>
            <a:ext cx="1202248" cy="102614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239" y="3533712"/>
            <a:ext cx="7210397" cy="441401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0240" y="3975112"/>
            <a:ext cx="7210397" cy="376691"/>
          </a:xfrm>
        </p:spPr>
        <p:txBody>
          <a:bodyPr anchor="t"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9/6/23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47092" y="3532444"/>
            <a:ext cx="865613" cy="818092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842380285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477680"/>
            <a:ext cx="7828359" cy="240873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0" y="1478425"/>
            <a:ext cx="1202248" cy="108203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457200"/>
            <a:ext cx="7828359" cy="1026149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7939371" y="457200"/>
            <a:ext cx="1202248" cy="102614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01917" y="564921"/>
            <a:ext cx="7218720" cy="81070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95709" y="1752655"/>
            <a:ext cx="2302526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10241" y="2267005"/>
            <a:ext cx="2287277" cy="2185135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67019" y="1752655"/>
            <a:ext cx="2297430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59103" y="2267005"/>
            <a:ext cx="2297430" cy="2185135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418117" y="1752655"/>
            <a:ext cx="2302519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418117" y="2267005"/>
            <a:ext cx="2302519" cy="2185135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9/6/23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889157574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477680"/>
            <a:ext cx="7828359" cy="240873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0" y="1478425"/>
            <a:ext cx="1202248" cy="108203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457200"/>
            <a:ext cx="7828359" cy="1026149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7939371" y="457200"/>
            <a:ext cx="1202248" cy="102614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510242" y="564921"/>
            <a:ext cx="7210395" cy="81070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10239" y="3223127"/>
            <a:ext cx="2287279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10239" y="1752655"/>
            <a:ext cx="2287279" cy="1143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10239" y="3655324"/>
            <a:ext cx="2287279" cy="796817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59103" y="3223127"/>
            <a:ext cx="2297430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59103" y="1752655"/>
            <a:ext cx="2297430" cy="1143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58088" y="3655323"/>
            <a:ext cx="2300473" cy="796817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423009" y="3223127"/>
            <a:ext cx="2297629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423008" y="1752655"/>
            <a:ext cx="2297629" cy="1143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422915" y="3655321"/>
            <a:ext cx="2300672" cy="796817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9/6/23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691380453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477680"/>
            <a:ext cx="7828359" cy="240873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0" y="1478425"/>
            <a:ext cx="1202248" cy="108203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457200"/>
            <a:ext cx="7828359" cy="1026149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7939371" y="457200"/>
            <a:ext cx="1202248" cy="102614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6D93-FCAC-47E0-A2EE-787E62CA814C}" type="datetimeFigureOut">
              <a:rPr lang="en-US" smtClean="0"/>
              <a:t>9/6/23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629810229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6087155" y="1402046"/>
            <a:ext cx="3830241" cy="1026149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7401152" y="4029302"/>
            <a:ext cx="1202248" cy="102614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96923" y="457198"/>
            <a:ext cx="805352" cy="326532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241" y="457198"/>
            <a:ext cx="6652503" cy="399494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05344" y="4452141"/>
            <a:ext cx="2057400" cy="273844"/>
          </a:xfrm>
        </p:spPr>
        <p:txBody>
          <a:bodyPr/>
          <a:lstStyle/>
          <a:p>
            <a:fld id="{CDA879A6-0FD0-4734-A311-86BFCA472E6E}" type="datetimeFigureOut">
              <a:rPr lang="en-US" smtClean="0"/>
              <a:t>9/6/23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0241" y="4452141"/>
            <a:ext cx="4595104" cy="27384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73163" y="4048975"/>
            <a:ext cx="865613" cy="818092"/>
          </a:xfrm>
        </p:spPr>
        <p:txBody>
          <a:bodyPr anchor="t"/>
          <a:lstStyle>
            <a:lvl1pPr algn="ctr">
              <a:defRPr/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529406683"/>
      </p:ext>
    </p:extLst>
  </p:cSld>
  <p:clrMapOvr>
    <a:masterClrMapping/>
  </p:clrMapOvr>
  <p:hf sldNum="0"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91186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477680"/>
            <a:ext cx="7828359" cy="240873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0" y="1478425"/>
            <a:ext cx="1202248" cy="108203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457200"/>
            <a:ext cx="7828359" cy="1026149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7939371" y="457200"/>
            <a:ext cx="1202248" cy="102614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smtClean="0"/>
              <a:t>9/6/23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969780891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3065180"/>
            <a:ext cx="7828359" cy="240873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68" y="3065926"/>
            <a:ext cx="1202248" cy="108203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044700"/>
            <a:ext cx="7828359" cy="1026149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7939369" y="2044700"/>
            <a:ext cx="1202248" cy="102614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242" y="2152421"/>
            <a:ext cx="7210395" cy="818091"/>
          </a:xfrm>
        </p:spPr>
        <p:txBody>
          <a:bodyPr anchor="ctr">
            <a:normAutofit/>
          </a:bodyPr>
          <a:lstStyle>
            <a:lvl1pPr algn="r">
              <a:defRPr sz="27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0242" y="3174129"/>
            <a:ext cx="7210395" cy="1278013"/>
          </a:xfrm>
        </p:spPr>
        <p:txBody>
          <a:bodyPr>
            <a:normAutofit/>
          </a:bodyPr>
          <a:lstStyle>
            <a:lvl1pPr marL="0" indent="0" algn="r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smtClean="0"/>
              <a:t>9/6/23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47092" y="2152422"/>
            <a:ext cx="865613" cy="818092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669254692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477680"/>
            <a:ext cx="7828359" cy="240873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0" y="1478425"/>
            <a:ext cx="1202248" cy="108203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7200"/>
            <a:ext cx="7828359" cy="1026149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7939371" y="457200"/>
            <a:ext cx="1202248" cy="102614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0240" y="1752655"/>
            <a:ext cx="3523769" cy="26994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95592" y="1752655"/>
            <a:ext cx="3525044" cy="26994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smtClean="0"/>
              <a:t>9/6/23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234085761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477680"/>
            <a:ext cx="7828359" cy="240873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0" y="1478425"/>
            <a:ext cx="1202248" cy="108203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457200"/>
            <a:ext cx="7828359" cy="1026149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7939371" y="457200"/>
            <a:ext cx="1202248" cy="102614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240" y="564922"/>
            <a:ext cx="7210397" cy="81070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9763" y="1752655"/>
            <a:ext cx="3354245" cy="519851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242" y="2272507"/>
            <a:ext cx="3523766" cy="21796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5116" y="1752655"/>
            <a:ext cx="3355521" cy="519057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95593" y="2272507"/>
            <a:ext cx="3525044" cy="21796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9/6/23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749362757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477680"/>
            <a:ext cx="7828359" cy="240873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0" y="1478425"/>
            <a:ext cx="1202248" cy="108203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457200"/>
            <a:ext cx="7828359" cy="1026149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7939371" y="457200"/>
            <a:ext cx="1202248" cy="102614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smtClean="0"/>
              <a:t>9/6/23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008691364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0" y="1478425"/>
            <a:ext cx="1202248" cy="108203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7939371" y="457200"/>
            <a:ext cx="1202248" cy="102614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smtClean="0"/>
              <a:t>9/6/23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684297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477680"/>
            <a:ext cx="7828359" cy="240873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0" y="1478425"/>
            <a:ext cx="1202248" cy="108203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7200"/>
            <a:ext cx="7828359" cy="1026149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7939371" y="457200"/>
            <a:ext cx="1202248" cy="102614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241" y="564920"/>
            <a:ext cx="7210394" cy="810705"/>
          </a:xfrm>
        </p:spPr>
        <p:txBody>
          <a:bodyPr anchor="ctr">
            <a:normAutofit/>
          </a:bodyPr>
          <a:lstStyle>
            <a:lvl1pPr>
              <a:defRPr sz="27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4385" y="1752655"/>
            <a:ext cx="4206252" cy="269948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0241" y="1752654"/>
            <a:ext cx="2842559" cy="2699488"/>
          </a:xfrm>
        </p:spPr>
        <p:txBody>
          <a:bodyPr anchor="ctr"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smtClean="0"/>
              <a:t>9/6/23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592406754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477680"/>
            <a:ext cx="7828359" cy="240873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0" y="1478425"/>
            <a:ext cx="1202248" cy="108203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7200"/>
            <a:ext cx="7828359" cy="1026149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7939371" y="457200"/>
            <a:ext cx="1202248" cy="102614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243" y="564921"/>
            <a:ext cx="7210393" cy="810704"/>
          </a:xfrm>
        </p:spPr>
        <p:txBody>
          <a:bodyPr anchor="ctr">
            <a:normAutofit/>
          </a:bodyPr>
          <a:lstStyle>
            <a:lvl1pPr>
              <a:defRPr sz="27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651250" y="1752656"/>
            <a:ext cx="4069387" cy="2699484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0242" y="1752655"/>
            <a:ext cx="2907192" cy="2699486"/>
          </a:xfrm>
        </p:spPr>
        <p:txBody>
          <a:bodyPr anchor="ctr"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9/6/23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503529607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20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0241" y="564921"/>
            <a:ext cx="7210396" cy="8107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0241" y="1752655"/>
            <a:ext cx="7210396" cy="26994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63236" y="4452141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8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E451C3-0FF4-47C4-B829-773ADF60F88C}" type="datetimeFigureOut">
              <a:rPr lang="en-US" smtClean="0"/>
              <a:t>9/6/23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0241" y="4452141"/>
            <a:ext cx="515299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8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47092" y="564921"/>
            <a:ext cx="865613" cy="8180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39256663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  <p:sldLayoutId id="2147483758" r:id="rId12"/>
    <p:sldLayoutId id="2147483759" r:id="rId13"/>
    <p:sldLayoutId id="2147483760" r:id="rId14"/>
    <p:sldLayoutId id="2147483761" r:id="rId15"/>
    <p:sldLayoutId id="2147483762" r:id="rId16"/>
    <p:sldLayoutId id="2147483763" r:id="rId17"/>
    <p:sldLayoutId id="2147483764" r:id="rId18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4" Type="http://schemas.openxmlformats.org/officeDocument/2006/relationships/slide" Target="slide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4" Type="http://schemas.openxmlformats.org/officeDocument/2006/relationships/slide" Target="slide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4" Type="http://schemas.openxmlformats.org/officeDocument/2006/relationships/slide" Target="slide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Relationship Id="rId4" Type="http://schemas.openxmlformats.org/officeDocument/2006/relationships/slide" Target="slide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Relationship Id="rId4" Type="http://schemas.openxmlformats.org/officeDocument/2006/relationships/slide" Target="slide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Relationship Id="rId4" Type="http://schemas.openxmlformats.org/officeDocument/2006/relationships/slide" Target="slide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Relationship Id="rId4" Type="http://schemas.openxmlformats.org/officeDocument/2006/relationships/slide" Target="slide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Relationship Id="rId4" Type="http://schemas.openxmlformats.org/officeDocument/2006/relationships/slide" Target="slide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ducation.ne.gov/wp-content/uploads/2021/05/ADVISER_Data_Elements_20212022_v6_0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education.ne.gov/dataservices/adviser-resources/#1533221816265-b51e789f-abfc" TargetMode="Externa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7.png"/><Relationship Id="rId4" Type="http://schemas.openxmlformats.org/officeDocument/2006/relationships/hyperlink" Target="mailto:srshelp@esucc.org" TargetMode="Externa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mailto:srshelp@esucc.org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" Target="slide12.xml"/><Relationship Id="rId3" Type="http://schemas.openxmlformats.org/officeDocument/2006/relationships/image" Target="../media/image8.png"/><Relationship Id="rId7" Type="http://schemas.openxmlformats.org/officeDocument/2006/relationships/slide" Target="slide11.xml"/><Relationship Id="rId12" Type="http://schemas.openxmlformats.org/officeDocument/2006/relationships/slide" Target="slide17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6" Type="http://schemas.openxmlformats.org/officeDocument/2006/relationships/slide" Target="slide10.xml"/><Relationship Id="rId11" Type="http://schemas.openxmlformats.org/officeDocument/2006/relationships/slide" Target="slide16.xml"/><Relationship Id="rId5" Type="http://schemas.openxmlformats.org/officeDocument/2006/relationships/slide" Target="slide9.xml"/><Relationship Id="rId10" Type="http://schemas.openxmlformats.org/officeDocument/2006/relationships/slide" Target="slide15.xml"/><Relationship Id="rId4" Type="http://schemas.openxmlformats.org/officeDocument/2006/relationships/slide" Target="slide8.xml"/><Relationship Id="rId9" Type="http://schemas.openxmlformats.org/officeDocument/2006/relationships/slide" Target="slide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4" Type="http://schemas.openxmlformats.org/officeDocument/2006/relationships/slide" Target="slid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4" Type="http://schemas.openxmlformats.org/officeDocument/2006/relationships/slide" Target="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510241" y="2127772"/>
            <a:ext cx="6108101" cy="1097125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dirty="0"/>
              <a:t>SRS to ADVISER </a:t>
            </a: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dirty="0"/>
              <a:t>Record Breakdown</a:t>
            </a:r>
            <a:endParaRPr dirty="0"/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27578" y="3590910"/>
            <a:ext cx="2507724" cy="1097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109186" y="3355383"/>
            <a:ext cx="1568180" cy="15681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22657F2-716D-3A48-BCA7-77EEFB1934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EXIT REASON					</a:t>
            </a:r>
            <a:r>
              <a:rPr lang="en-US" sz="1300" dirty="0">
                <a:solidFill>
                  <a:srgbClr val="92D050"/>
                </a:solidFill>
              </a:rPr>
              <a:t>(ADVISER Data Elements pdf)</a:t>
            </a: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138" name="Google Shape;138;p22"/>
          <p:cNvSpPr txBox="1"/>
          <p:nvPr/>
        </p:nvSpPr>
        <p:spPr>
          <a:xfrm>
            <a:off x="4389120" y="1593341"/>
            <a:ext cx="4553712" cy="3508623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A code describing the reason a student exited Special Education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SPED99 means the student’s SPED records were updated (example - a new IEP conference)</a:t>
            </a:r>
          </a:p>
          <a:p>
            <a:pPr lvl="0"/>
            <a:endParaRPr lang="en-US" dirty="0"/>
          </a:p>
          <a:p>
            <a:pPr lvl="0"/>
            <a:r>
              <a:rPr lang="en-US" dirty="0">
                <a:solidFill>
                  <a:srgbClr val="0000FF"/>
                </a:solidFill>
              </a:rPr>
              <a:t>Comes from Edit Student page</a:t>
            </a:r>
          </a:p>
          <a:p>
            <a:pPr lvl="0" algn="ctr"/>
            <a:r>
              <a:rPr lang="en-US" dirty="0">
                <a:solidFill>
                  <a:srgbClr val="0000FF"/>
                </a:solidFill>
              </a:rPr>
              <a:t>OR</a:t>
            </a:r>
          </a:p>
          <a:p>
            <a:pPr lvl="0"/>
            <a:r>
              <a:rPr lang="en-US" dirty="0">
                <a:solidFill>
                  <a:srgbClr val="0000FF"/>
                </a:solidFill>
              </a:rPr>
              <a:t>SPED99 automatically entered when a new IEP is finalized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7A6CA5F-B2DA-C94E-8684-C286C1C66F5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3963" t="18114" r="22293" b="11227"/>
          <a:stretch/>
        </p:blipFill>
        <p:spPr>
          <a:xfrm>
            <a:off x="402336" y="1593341"/>
            <a:ext cx="3685032" cy="3413839"/>
          </a:xfrm>
          <a:prstGeom prst="rect">
            <a:avLst/>
          </a:prstGeom>
        </p:spPr>
      </p:pic>
      <p:cxnSp>
        <p:nvCxnSpPr>
          <p:cNvPr id="137" name="Google Shape;137;p22"/>
          <p:cNvCxnSpPr>
            <a:cxnSpLocks/>
          </p:cNvCxnSpPr>
          <p:nvPr/>
        </p:nvCxnSpPr>
        <p:spPr>
          <a:xfrm flipV="1">
            <a:off x="2134668" y="1836549"/>
            <a:ext cx="2254452" cy="566135"/>
          </a:xfrm>
          <a:prstGeom prst="straightConnector1">
            <a:avLst/>
          </a:prstGeom>
          <a:noFill/>
          <a:ln w="38100" cap="flat" cmpd="sng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386179B0-AC6E-9340-A331-F6BC7CA7223F}"/>
              </a:ext>
            </a:extLst>
          </p:cNvPr>
          <p:cNvSpPr txBox="1"/>
          <p:nvPr/>
        </p:nvSpPr>
        <p:spPr>
          <a:xfrm>
            <a:off x="8060635" y="757920"/>
            <a:ext cx="9878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i="1" dirty="0">
                <a:solidFill>
                  <a:srgbClr val="0000FF"/>
                </a:solidFill>
                <a:hlinkClick r:id="rId4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Return to record sample slide</a:t>
            </a:r>
            <a:endParaRPr lang="en-US" sz="800" i="1" dirty="0">
              <a:solidFill>
                <a:srgbClr val="0000FF"/>
              </a:solidFill>
            </a:endParaRPr>
          </a:p>
        </p:txBody>
      </p:sp>
      <p:sp>
        <p:nvSpPr>
          <p:cNvPr id="2" name="Google Shape;126;p20">
            <a:extLst>
              <a:ext uri="{FF2B5EF4-FFF2-40B4-BE49-F238E27FC236}">
                <a16:creationId xmlns:a16="http://schemas.microsoft.com/office/drawing/2014/main" id="{D82AC921-1E3E-640A-62AA-AF1F283B9274}"/>
              </a:ext>
            </a:extLst>
          </p:cNvPr>
          <p:cNvSpPr/>
          <p:nvPr/>
        </p:nvSpPr>
        <p:spPr>
          <a:xfrm>
            <a:off x="2146852" y="1694669"/>
            <a:ext cx="232980" cy="203699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25"/>
          <p:cNvSpPr txBox="1"/>
          <p:nvPr/>
        </p:nvSpPr>
        <p:spPr>
          <a:xfrm>
            <a:off x="4857951" y="1586482"/>
            <a:ext cx="4053725" cy="1569630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The general education setting of a student in Special Education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r>
              <a:rPr lang="en-US" dirty="0">
                <a:solidFill>
                  <a:srgbClr val="0000FF"/>
                </a:solidFill>
              </a:rPr>
              <a:t>Comes from Page 6 of IEP</a:t>
            </a:r>
            <a:endParaRPr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FC46C17-E772-2547-A424-4DACF684746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3963" t="18114" r="22293" b="11227"/>
          <a:stretch/>
        </p:blipFill>
        <p:spPr>
          <a:xfrm>
            <a:off x="402336" y="1593341"/>
            <a:ext cx="3685032" cy="3413839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B4BF1B93-D1A5-FB41-A234-DF3459E9DC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" dirty="0"/>
              <a:t>SPECIAL ED SETTING 			</a:t>
            </a:r>
            <a:r>
              <a:rPr lang="en-US" sz="1300" dirty="0">
                <a:solidFill>
                  <a:srgbClr val="92D050"/>
                </a:solidFill>
              </a:rPr>
              <a:t>(ADVISER Data Elements pdf)</a:t>
            </a:r>
          </a:p>
        </p:txBody>
      </p:sp>
      <p:cxnSp>
        <p:nvCxnSpPr>
          <p:cNvPr id="174" name="Google Shape;174;p25"/>
          <p:cNvCxnSpPr>
            <a:cxnSpLocks/>
          </p:cNvCxnSpPr>
          <p:nvPr/>
        </p:nvCxnSpPr>
        <p:spPr>
          <a:xfrm flipV="1">
            <a:off x="2885151" y="1847088"/>
            <a:ext cx="1972800" cy="801208"/>
          </a:xfrm>
          <a:prstGeom prst="straightConnector1">
            <a:avLst/>
          </a:prstGeom>
          <a:noFill/>
          <a:ln w="38100" cap="flat" cmpd="sng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6180FE5A-A522-C043-B510-3C64579C6D30}"/>
              </a:ext>
            </a:extLst>
          </p:cNvPr>
          <p:cNvSpPr txBox="1"/>
          <p:nvPr/>
        </p:nvSpPr>
        <p:spPr>
          <a:xfrm>
            <a:off x="8060635" y="757920"/>
            <a:ext cx="9878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i="1" dirty="0">
                <a:solidFill>
                  <a:srgbClr val="0000FF"/>
                </a:solidFill>
                <a:hlinkClick r:id="rId4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Return to record sample slide</a:t>
            </a:r>
            <a:endParaRPr lang="en-US" sz="800" i="1" dirty="0">
              <a:solidFill>
                <a:srgbClr val="0000FF"/>
              </a:solidFill>
            </a:endParaRPr>
          </a:p>
        </p:txBody>
      </p:sp>
      <p:sp>
        <p:nvSpPr>
          <p:cNvPr id="2" name="Google Shape;126;p20">
            <a:extLst>
              <a:ext uri="{FF2B5EF4-FFF2-40B4-BE49-F238E27FC236}">
                <a16:creationId xmlns:a16="http://schemas.microsoft.com/office/drawing/2014/main" id="{19F3BACF-89C1-D2B5-2BFA-09941D9FEAEE}"/>
              </a:ext>
            </a:extLst>
          </p:cNvPr>
          <p:cNvSpPr/>
          <p:nvPr/>
        </p:nvSpPr>
        <p:spPr>
          <a:xfrm>
            <a:off x="2146852" y="1694669"/>
            <a:ext cx="232980" cy="203699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26"/>
          <p:cNvSpPr txBox="1"/>
          <p:nvPr/>
        </p:nvSpPr>
        <p:spPr>
          <a:xfrm>
            <a:off x="4715364" y="1545948"/>
            <a:ext cx="4026300" cy="2954625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Whether a student is in IDEA Part B or IDEA Part C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IDEA Part B = IEP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IDEA Part C = IFSP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" dirty="0"/>
          </a:p>
          <a:p>
            <a:r>
              <a:rPr lang="en-US" dirty="0">
                <a:solidFill>
                  <a:srgbClr val="0000FF"/>
                </a:solidFill>
              </a:rPr>
              <a:t>Automatically determined by SRS based on whether data comes from an IEP or IFSP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E0F270E-2C56-0A48-8498-5A37E7A4B38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3963" t="18114" r="22293" b="11227"/>
          <a:stretch/>
        </p:blipFill>
        <p:spPr>
          <a:xfrm>
            <a:off x="402336" y="1593341"/>
            <a:ext cx="3685032" cy="3413839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F6CCA0C4-A834-7545-812E-04AE814308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" dirty="0"/>
              <a:t>LEVEL OF PROGRAM PARTICIPATION </a:t>
            </a:r>
            <a:br>
              <a:rPr lang="en" dirty="0"/>
            </a:br>
            <a:r>
              <a:rPr lang="en" dirty="0"/>
              <a:t>							</a:t>
            </a:r>
            <a:r>
              <a:rPr lang="en-US" sz="1300" dirty="0">
                <a:solidFill>
                  <a:srgbClr val="92D050"/>
                </a:solidFill>
              </a:rPr>
              <a:t>(ADVISER Data Elements pdf)</a:t>
            </a:r>
          </a:p>
        </p:txBody>
      </p:sp>
      <p:cxnSp>
        <p:nvCxnSpPr>
          <p:cNvPr id="184" name="Google Shape;184;p26"/>
          <p:cNvCxnSpPr/>
          <p:nvPr/>
        </p:nvCxnSpPr>
        <p:spPr>
          <a:xfrm rot="10800000" flipH="1">
            <a:off x="3779155" y="1819416"/>
            <a:ext cx="1036800" cy="1137300"/>
          </a:xfrm>
          <a:prstGeom prst="straightConnector1">
            <a:avLst/>
          </a:prstGeom>
          <a:noFill/>
          <a:ln w="38100" cap="flat" cmpd="sng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698F3E84-29DE-2B4A-B9E2-B8323B297400}"/>
              </a:ext>
            </a:extLst>
          </p:cNvPr>
          <p:cNvSpPr txBox="1"/>
          <p:nvPr/>
        </p:nvSpPr>
        <p:spPr>
          <a:xfrm>
            <a:off x="8060635" y="757920"/>
            <a:ext cx="9878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i="1" dirty="0">
                <a:solidFill>
                  <a:srgbClr val="0000FF"/>
                </a:solidFill>
                <a:hlinkClick r:id="rId4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Return to record sample slide</a:t>
            </a:r>
            <a:endParaRPr lang="en-US" sz="800" i="1" dirty="0">
              <a:solidFill>
                <a:srgbClr val="0000FF"/>
              </a:solidFill>
            </a:endParaRPr>
          </a:p>
        </p:txBody>
      </p:sp>
      <p:sp>
        <p:nvSpPr>
          <p:cNvPr id="2" name="Google Shape;126;p20">
            <a:extLst>
              <a:ext uri="{FF2B5EF4-FFF2-40B4-BE49-F238E27FC236}">
                <a16:creationId xmlns:a16="http://schemas.microsoft.com/office/drawing/2014/main" id="{11A691AB-8B9B-A1E9-D031-A5827DB03A03}"/>
              </a:ext>
            </a:extLst>
          </p:cNvPr>
          <p:cNvSpPr/>
          <p:nvPr/>
        </p:nvSpPr>
        <p:spPr>
          <a:xfrm>
            <a:off x="2146852" y="1694669"/>
            <a:ext cx="232980" cy="203699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27"/>
          <p:cNvSpPr txBox="1"/>
          <p:nvPr/>
        </p:nvSpPr>
        <p:spPr>
          <a:xfrm>
            <a:off x="4209174" y="1505350"/>
            <a:ext cx="4934826" cy="3842047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r>
              <a:rPr lang="en-US" sz="1700" dirty="0"/>
              <a:t>Describes the condition of a student’s non-public placement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700" dirty="0"/>
              <a:t>0 = Not applicable, student does not attend a non-public school (public school)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700" dirty="0"/>
              <a:t>2 = Student’s non-public placement was determined by someone other than the parents (the IEP team or state)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700" dirty="0"/>
              <a:t>3 = Student’s non-public placement determined by parents and is on an IEP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700" dirty="0"/>
              <a:t>4 = Student’s non-public placement determined by parents and is on an Equitable Service Plan</a:t>
            </a:r>
          </a:p>
          <a:p>
            <a:pPr algn="just">
              <a:spcBef>
                <a:spcPts val="1000"/>
              </a:spcBef>
              <a:spcAft>
                <a:spcPts val="1000"/>
              </a:spcAft>
            </a:pPr>
            <a:r>
              <a:rPr lang="en-US" sz="1700" dirty="0">
                <a:solidFill>
                  <a:srgbClr val="0000FF"/>
                </a:solidFill>
              </a:rPr>
              <a:t>Comes from Edit Student page 		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C86B84A-345B-224A-BA41-AAD4C2B6E4E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3963" t="18114" r="22293" b="11227"/>
          <a:stretch/>
        </p:blipFill>
        <p:spPr>
          <a:xfrm>
            <a:off x="402336" y="1593341"/>
            <a:ext cx="3685032" cy="3413839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C3F28186-1142-7447-9349-1CF68C6ED1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" dirty="0"/>
              <a:t>PLACEMENT TYPE 			</a:t>
            </a:r>
            <a:r>
              <a:rPr lang="en-US" sz="1300" dirty="0">
                <a:solidFill>
                  <a:srgbClr val="92D050"/>
                </a:solidFill>
              </a:rPr>
              <a:t>(ADVISER Data Elements pdf)</a:t>
            </a:r>
          </a:p>
        </p:txBody>
      </p:sp>
      <p:cxnSp>
        <p:nvCxnSpPr>
          <p:cNvPr id="11" name="Google Shape;184;p26">
            <a:extLst>
              <a:ext uri="{FF2B5EF4-FFF2-40B4-BE49-F238E27FC236}">
                <a16:creationId xmlns:a16="http://schemas.microsoft.com/office/drawing/2014/main" id="{B883967C-569A-6840-AF9F-076E9F2E580D}"/>
              </a:ext>
            </a:extLst>
          </p:cNvPr>
          <p:cNvCxnSpPr>
            <a:cxnSpLocks/>
          </p:cNvCxnSpPr>
          <p:nvPr/>
        </p:nvCxnSpPr>
        <p:spPr>
          <a:xfrm flipV="1">
            <a:off x="3703320" y="1728216"/>
            <a:ext cx="576072" cy="1572044"/>
          </a:xfrm>
          <a:prstGeom prst="straightConnector1">
            <a:avLst/>
          </a:prstGeom>
          <a:noFill/>
          <a:ln w="38100" cap="flat" cmpd="sng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AC269A9-8C77-634F-9096-6780C02870DF}"/>
              </a:ext>
            </a:extLst>
          </p:cNvPr>
          <p:cNvCxnSpPr/>
          <p:nvPr/>
        </p:nvCxnSpPr>
        <p:spPr>
          <a:xfrm>
            <a:off x="2604052" y="3293430"/>
            <a:ext cx="1099268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7A5494A4-64AD-4D43-9A4A-3B6F720A2FA6}"/>
              </a:ext>
            </a:extLst>
          </p:cNvPr>
          <p:cNvSpPr txBox="1"/>
          <p:nvPr/>
        </p:nvSpPr>
        <p:spPr>
          <a:xfrm>
            <a:off x="8060635" y="757920"/>
            <a:ext cx="9878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i="1" dirty="0">
                <a:solidFill>
                  <a:srgbClr val="0000FF"/>
                </a:solidFill>
                <a:hlinkClick r:id="rId4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Return to record sample slide</a:t>
            </a:r>
            <a:endParaRPr lang="en-US" sz="800" i="1" dirty="0">
              <a:solidFill>
                <a:srgbClr val="0000FF"/>
              </a:solidFill>
            </a:endParaRPr>
          </a:p>
        </p:txBody>
      </p:sp>
      <p:sp>
        <p:nvSpPr>
          <p:cNvPr id="2" name="Google Shape;126;p20">
            <a:extLst>
              <a:ext uri="{FF2B5EF4-FFF2-40B4-BE49-F238E27FC236}">
                <a16:creationId xmlns:a16="http://schemas.microsoft.com/office/drawing/2014/main" id="{7438DBB9-E7AE-EB73-3D59-E547D1758E88}"/>
              </a:ext>
            </a:extLst>
          </p:cNvPr>
          <p:cNvSpPr/>
          <p:nvPr/>
        </p:nvSpPr>
        <p:spPr>
          <a:xfrm>
            <a:off x="2146852" y="1694669"/>
            <a:ext cx="232980" cy="203699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28"/>
          <p:cNvSpPr txBox="1"/>
          <p:nvPr/>
        </p:nvSpPr>
        <p:spPr>
          <a:xfrm>
            <a:off x="4187952" y="1593341"/>
            <a:ext cx="4861123" cy="3524011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lvl="0"/>
            <a:r>
              <a:rPr lang="en" sz="1600" dirty="0"/>
              <a:t>If Placement Type = 2, 3, or 4</a:t>
            </a:r>
            <a:br>
              <a:rPr lang="en" sz="1600" dirty="0"/>
            </a:br>
            <a:r>
              <a:rPr lang="en" sz="1600" dirty="0"/>
              <a:t>Then Special Education Setting must = 5, 7, or 14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" sz="1600" dirty="0"/>
              <a:t>5 = “Public School”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" sz="1600" dirty="0"/>
              <a:t>7 = “Residential Facility”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" sz="1600" dirty="0"/>
              <a:t>14 = “Private School or Exempt (Home) School”</a:t>
            </a:r>
          </a:p>
          <a:p>
            <a:pPr lvl="0"/>
            <a:br>
              <a:rPr lang="en" sz="1600" dirty="0"/>
            </a:br>
            <a:r>
              <a:rPr lang="en-US" sz="1600" dirty="0">
                <a:solidFill>
                  <a:srgbClr val="0000FF"/>
                </a:solidFill>
              </a:rPr>
              <a:t>Most students are public school students and will have Placement Type = 0</a:t>
            </a:r>
          </a:p>
          <a:p>
            <a:pPr lvl="0">
              <a:spcBef>
                <a:spcPts val="1000"/>
              </a:spcBef>
            </a:pPr>
            <a:r>
              <a:rPr lang="en-US" sz="1600" dirty="0">
                <a:solidFill>
                  <a:srgbClr val="0000FF"/>
                </a:solidFill>
              </a:rPr>
              <a:t>Most non-public school students will have their Placement Type = 3</a:t>
            </a:r>
          </a:p>
          <a:p>
            <a:pPr lvl="0">
              <a:spcBef>
                <a:spcPts val="1000"/>
              </a:spcBef>
              <a:spcAft>
                <a:spcPts val="1000"/>
              </a:spcAft>
            </a:pPr>
            <a:r>
              <a:rPr lang="en-US" sz="1600" dirty="0">
                <a:solidFill>
                  <a:srgbClr val="0000FF"/>
                </a:solidFill>
              </a:rPr>
              <a:t>Most common Setting Code for non-public students = 14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FCFF0FF-E9C6-4B42-AAD4-8FCB5CE4D6C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3963" t="18114" r="22293" b="11227"/>
          <a:stretch/>
        </p:blipFill>
        <p:spPr>
          <a:xfrm>
            <a:off x="402336" y="1593341"/>
            <a:ext cx="3685032" cy="3413839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2380C1CE-0E40-664F-9EEE-5C1A3E9F07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" dirty="0"/>
              <a:t>PLACEMENT TYPE INTERACTION WITH SETTING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br>
              <a:rPr lang="en-US" sz="2800" dirty="0">
                <a:solidFill>
                  <a:srgbClr val="0000FF"/>
                </a:solidFill>
              </a:rPr>
            </a:br>
            <a:r>
              <a:rPr lang="en-US" sz="2800" dirty="0">
                <a:solidFill>
                  <a:srgbClr val="0000FF"/>
                </a:solidFill>
              </a:rPr>
              <a:t>							</a:t>
            </a:r>
            <a:r>
              <a:rPr lang="en-US" sz="1300" dirty="0">
                <a:solidFill>
                  <a:srgbClr val="92D050"/>
                </a:solidFill>
              </a:rPr>
              <a:t>(ADVISER Data Elements pdf)</a:t>
            </a:r>
          </a:p>
        </p:txBody>
      </p:sp>
      <p:cxnSp>
        <p:nvCxnSpPr>
          <p:cNvPr id="7" name="Google Shape;184;p26">
            <a:extLst>
              <a:ext uri="{FF2B5EF4-FFF2-40B4-BE49-F238E27FC236}">
                <a16:creationId xmlns:a16="http://schemas.microsoft.com/office/drawing/2014/main" id="{E9503E34-DA57-9346-8EED-E24FCF98044C}"/>
              </a:ext>
            </a:extLst>
          </p:cNvPr>
          <p:cNvCxnSpPr>
            <a:cxnSpLocks/>
          </p:cNvCxnSpPr>
          <p:nvPr/>
        </p:nvCxnSpPr>
        <p:spPr>
          <a:xfrm flipV="1">
            <a:off x="3673503" y="1789043"/>
            <a:ext cx="514449" cy="1454694"/>
          </a:xfrm>
          <a:prstGeom prst="straightConnector1">
            <a:avLst/>
          </a:prstGeom>
          <a:noFill/>
          <a:ln w="38100" cap="flat" cmpd="sng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51E039E-78A2-794E-ADC9-40FEE2CE861F}"/>
              </a:ext>
            </a:extLst>
          </p:cNvPr>
          <p:cNvCxnSpPr/>
          <p:nvPr/>
        </p:nvCxnSpPr>
        <p:spPr>
          <a:xfrm>
            <a:off x="2574235" y="3243737"/>
            <a:ext cx="1099268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C97DF6D2-C280-854E-9825-8BAFE0AA86C2}"/>
              </a:ext>
            </a:extLst>
          </p:cNvPr>
          <p:cNvSpPr txBox="1"/>
          <p:nvPr/>
        </p:nvSpPr>
        <p:spPr>
          <a:xfrm>
            <a:off x="8060635" y="757920"/>
            <a:ext cx="9878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i="1" dirty="0">
                <a:solidFill>
                  <a:srgbClr val="0000FF"/>
                </a:solidFill>
                <a:hlinkClick r:id="rId4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Return to record sample slide</a:t>
            </a:r>
            <a:endParaRPr lang="en-US" sz="800" i="1" dirty="0">
              <a:solidFill>
                <a:srgbClr val="0000FF"/>
              </a:solidFill>
            </a:endParaRPr>
          </a:p>
        </p:txBody>
      </p:sp>
      <p:sp>
        <p:nvSpPr>
          <p:cNvPr id="2" name="Google Shape;126;p20">
            <a:extLst>
              <a:ext uri="{FF2B5EF4-FFF2-40B4-BE49-F238E27FC236}">
                <a16:creationId xmlns:a16="http://schemas.microsoft.com/office/drawing/2014/main" id="{990A63AC-D8C4-9211-0F75-47237359BDA4}"/>
              </a:ext>
            </a:extLst>
          </p:cNvPr>
          <p:cNvSpPr/>
          <p:nvPr/>
        </p:nvSpPr>
        <p:spPr>
          <a:xfrm>
            <a:off x="2146852" y="1694669"/>
            <a:ext cx="232980" cy="203699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29"/>
          <p:cNvSpPr txBox="1"/>
          <p:nvPr/>
        </p:nvSpPr>
        <p:spPr>
          <a:xfrm>
            <a:off x="4800600" y="1684448"/>
            <a:ext cx="4026300" cy="3231624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Whether or not a student takes alternate assessment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lvl="0"/>
            <a:r>
              <a:rPr lang="en" dirty="0"/>
              <a:t>If multiple records are published, all should match “Yes” or “No” - not one “Yes” and “No”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" dirty="0"/>
          </a:p>
          <a:p>
            <a:r>
              <a:rPr lang="en-US" dirty="0">
                <a:solidFill>
                  <a:srgbClr val="0000FF"/>
                </a:solidFill>
              </a:rPr>
              <a:t>Comes from the Edit Student page which can only be changed when an IEP or IEP Card gets finalized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6AC2618-F8B9-D64B-A3F9-FC6E0766C87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3963" t="18114" r="22293" b="11227"/>
          <a:stretch/>
        </p:blipFill>
        <p:spPr>
          <a:xfrm>
            <a:off x="402336" y="1593341"/>
            <a:ext cx="3685032" cy="3413839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32FE29BC-63DC-AA43-AE16-AA1F65C874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" dirty="0"/>
              <a:t>TO TAKE ALTERNATE ASSESSMENT </a:t>
            </a:r>
            <a:br>
              <a:rPr lang="en" dirty="0"/>
            </a:br>
            <a:r>
              <a:rPr lang="en" dirty="0"/>
              <a:t>							</a:t>
            </a:r>
            <a:r>
              <a:rPr lang="en-US" sz="1300" dirty="0">
                <a:solidFill>
                  <a:srgbClr val="92D050"/>
                </a:solidFill>
              </a:rPr>
              <a:t>(ADVISER Data Elements pdf)</a:t>
            </a:r>
          </a:p>
        </p:txBody>
      </p:sp>
      <p:cxnSp>
        <p:nvCxnSpPr>
          <p:cNvPr id="214" name="Google Shape;214;p29"/>
          <p:cNvCxnSpPr>
            <a:cxnSpLocks/>
          </p:cNvCxnSpPr>
          <p:nvPr/>
        </p:nvCxnSpPr>
        <p:spPr>
          <a:xfrm flipV="1">
            <a:off x="3385689" y="1938528"/>
            <a:ext cx="1414911" cy="1627151"/>
          </a:xfrm>
          <a:prstGeom prst="straightConnector1">
            <a:avLst/>
          </a:prstGeom>
          <a:noFill/>
          <a:ln w="38100" cap="flat" cmpd="sng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D8A9A3C0-B7CA-0143-BF10-FE3FAE66511E}"/>
              </a:ext>
            </a:extLst>
          </p:cNvPr>
          <p:cNvSpPr txBox="1"/>
          <p:nvPr/>
        </p:nvSpPr>
        <p:spPr>
          <a:xfrm>
            <a:off x="8060635" y="757920"/>
            <a:ext cx="9878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i="1" dirty="0">
                <a:solidFill>
                  <a:srgbClr val="0000FF"/>
                </a:solidFill>
                <a:hlinkClick r:id="rId4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Return to record sample slide</a:t>
            </a:r>
            <a:endParaRPr lang="en-US" sz="800" i="1" dirty="0">
              <a:solidFill>
                <a:srgbClr val="0000FF"/>
              </a:solidFill>
            </a:endParaRPr>
          </a:p>
        </p:txBody>
      </p:sp>
      <p:sp>
        <p:nvSpPr>
          <p:cNvPr id="2" name="Google Shape;126;p20">
            <a:extLst>
              <a:ext uri="{FF2B5EF4-FFF2-40B4-BE49-F238E27FC236}">
                <a16:creationId xmlns:a16="http://schemas.microsoft.com/office/drawing/2014/main" id="{E468E3C4-F5E3-30D1-60CC-3FBBB1F9D33E}"/>
              </a:ext>
            </a:extLst>
          </p:cNvPr>
          <p:cNvSpPr/>
          <p:nvPr/>
        </p:nvSpPr>
        <p:spPr>
          <a:xfrm>
            <a:off x="2146852" y="1694669"/>
            <a:ext cx="232980" cy="203699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30"/>
          <p:cNvSpPr txBox="1"/>
          <p:nvPr/>
        </p:nvSpPr>
        <p:spPr>
          <a:xfrm>
            <a:off x="4572000" y="1593341"/>
            <a:ext cx="4026300" cy="3508623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Pulled from the student’s most recent, finalized MDT where they verified with a disability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When MDT and IEP conferences are held concurrently, the wrong disability might get reported if verification has changed and the IEP gets finalized first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" dirty="0"/>
          </a:p>
          <a:p>
            <a:r>
              <a:rPr lang="en-US" dirty="0">
                <a:solidFill>
                  <a:srgbClr val="0000FF"/>
                </a:solidFill>
              </a:rPr>
              <a:t>Comes from most recent finalized MDT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253FB69-A85B-CD49-91BC-EB7CE30CD03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3963" t="18114" r="22293" b="11227"/>
          <a:stretch/>
        </p:blipFill>
        <p:spPr>
          <a:xfrm>
            <a:off x="402336" y="1593341"/>
            <a:ext cx="3685032" cy="3413839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BF35EF7A-D512-8C46-BA10-DA9426E67B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" dirty="0"/>
              <a:t>DISABILITY 					</a:t>
            </a:r>
            <a:r>
              <a:rPr lang="en-US" sz="1300" dirty="0">
                <a:solidFill>
                  <a:srgbClr val="92D050"/>
                </a:solidFill>
              </a:rPr>
              <a:t>(ADVISER Data Elements pdf)</a:t>
            </a:r>
          </a:p>
        </p:txBody>
      </p:sp>
      <p:cxnSp>
        <p:nvCxnSpPr>
          <p:cNvPr id="11" name="Google Shape;214;p29">
            <a:extLst>
              <a:ext uri="{FF2B5EF4-FFF2-40B4-BE49-F238E27FC236}">
                <a16:creationId xmlns:a16="http://schemas.microsoft.com/office/drawing/2014/main" id="{B8A0021B-01C0-2B44-BD35-4C75BC6AFFA4}"/>
              </a:ext>
            </a:extLst>
          </p:cNvPr>
          <p:cNvCxnSpPr>
            <a:cxnSpLocks/>
          </p:cNvCxnSpPr>
          <p:nvPr/>
        </p:nvCxnSpPr>
        <p:spPr>
          <a:xfrm flipV="1">
            <a:off x="3315694" y="1806198"/>
            <a:ext cx="1332615" cy="2004070"/>
          </a:xfrm>
          <a:prstGeom prst="straightConnector1">
            <a:avLst/>
          </a:prstGeom>
          <a:noFill/>
          <a:ln w="38100" cap="flat" cmpd="sng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DEB9868-B902-F840-B012-6E186CBA1953}"/>
              </a:ext>
            </a:extLst>
          </p:cNvPr>
          <p:cNvCxnSpPr/>
          <p:nvPr/>
        </p:nvCxnSpPr>
        <p:spPr>
          <a:xfrm>
            <a:off x="2216426" y="3810268"/>
            <a:ext cx="1099268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4A4510AD-D4AD-5F46-B791-0924376CD198}"/>
              </a:ext>
            </a:extLst>
          </p:cNvPr>
          <p:cNvSpPr txBox="1"/>
          <p:nvPr/>
        </p:nvSpPr>
        <p:spPr>
          <a:xfrm>
            <a:off x="8060635" y="757920"/>
            <a:ext cx="9878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i="1" dirty="0">
                <a:solidFill>
                  <a:srgbClr val="0000FF"/>
                </a:solidFill>
                <a:hlinkClick r:id="rId4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Return to record sample slide</a:t>
            </a:r>
            <a:endParaRPr lang="en-US" sz="800" i="1" dirty="0">
              <a:solidFill>
                <a:srgbClr val="0000FF"/>
              </a:solidFill>
            </a:endParaRPr>
          </a:p>
        </p:txBody>
      </p:sp>
      <p:sp>
        <p:nvSpPr>
          <p:cNvPr id="2" name="Google Shape;126;p20">
            <a:extLst>
              <a:ext uri="{FF2B5EF4-FFF2-40B4-BE49-F238E27FC236}">
                <a16:creationId xmlns:a16="http://schemas.microsoft.com/office/drawing/2014/main" id="{B9EBFF8D-2B27-0135-7743-BEC5E877D98D}"/>
              </a:ext>
            </a:extLst>
          </p:cNvPr>
          <p:cNvSpPr/>
          <p:nvPr/>
        </p:nvSpPr>
        <p:spPr>
          <a:xfrm>
            <a:off x="2146852" y="1694669"/>
            <a:ext cx="232980" cy="203699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31"/>
          <p:cNvSpPr txBox="1"/>
          <p:nvPr/>
        </p:nvSpPr>
        <p:spPr>
          <a:xfrm>
            <a:off x="4715364" y="1593341"/>
            <a:ext cx="4026300" cy="2677626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Whether or not a student receives any or all of these 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" dirty="0"/>
              <a:t>Speech/Language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" dirty="0"/>
              <a:t>Occupational Therapy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" dirty="0"/>
              <a:t>Physical Therapy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" dirty="0"/>
          </a:p>
          <a:p>
            <a:r>
              <a:rPr lang="en-US" dirty="0">
                <a:solidFill>
                  <a:srgbClr val="0000FF"/>
                </a:solidFill>
              </a:rPr>
              <a:t>Comes from Page 6 of the IEP where services are detailed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DA0C092-790E-A84A-B3B5-99F118396A4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3963" t="18114" r="22293" b="11227"/>
          <a:stretch/>
        </p:blipFill>
        <p:spPr>
          <a:xfrm>
            <a:off x="656426" y="1593341"/>
            <a:ext cx="3685032" cy="3413839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786CEEE0-551F-7640-B76E-B20AD41C0B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" dirty="0"/>
              <a:t>SPEECH THERAPY/OT/PT 		</a:t>
            </a:r>
            <a:r>
              <a:rPr lang="en-US" sz="1300" dirty="0">
                <a:solidFill>
                  <a:srgbClr val="92D050"/>
                </a:solidFill>
              </a:rPr>
              <a:t>(ADVISER Data Elements pdf)</a:t>
            </a:r>
          </a:p>
        </p:txBody>
      </p:sp>
      <p:cxnSp>
        <p:nvCxnSpPr>
          <p:cNvPr id="9" name="Google Shape;234;p31">
            <a:extLst>
              <a:ext uri="{FF2B5EF4-FFF2-40B4-BE49-F238E27FC236}">
                <a16:creationId xmlns:a16="http://schemas.microsoft.com/office/drawing/2014/main" id="{35E0CC47-1D80-B547-AED6-52EEE9F748E8}"/>
              </a:ext>
            </a:extLst>
          </p:cNvPr>
          <p:cNvCxnSpPr>
            <a:cxnSpLocks/>
          </p:cNvCxnSpPr>
          <p:nvPr/>
        </p:nvCxnSpPr>
        <p:spPr>
          <a:xfrm flipV="1">
            <a:off x="3510932" y="2386739"/>
            <a:ext cx="1204432" cy="1710003"/>
          </a:xfrm>
          <a:prstGeom prst="straightConnector1">
            <a:avLst/>
          </a:prstGeom>
          <a:noFill/>
          <a:ln w="38100" cap="flat" cmpd="sng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1" name="Google Shape;234;p31">
            <a:extLst>
              <a:ext uri="{FF2B5EF4-FFF2-40B4-BE49-F238E27FC236}">
                <a16:creationId xmlns:a16="http://schemas.microsoft.com/office/drawing/2014/main" id="{236AB5BD-1C68-A34F-9BA5-33CF04D36D7F}"/>
              </a:ext>
            </a:extLst>
          </p:cNvPr>
          <p:cNvCxnSpPr>
            <a:cxnSpLocks/>
          </p:cNvCxnSpPr>
          <p:nvPr/>
        </p:nvCxnSpPr>
        <p:spPr>
          <a:xfrm flipV="1">
            <a:off x="3510932" y="2689558"/>
            <a:ext cx="1204432" cy="1710003"/>
          </a:xfrm>
          <a:prstGeom prst="straightConnector1">
            <a:avLst/>
          </a:prstGeom>
          <a:noFill/>
          <a:ln w="38100" cap="flat" cmpd="sng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2" name="Google Shape;234;p31">
            <a:extLst>
              <a:ext uri="{FF2B5EF4-FFF2-40B4-BE49-F238E27FC236}">
                <a16:creationId xmlns:a16="http://schemas.microsoft.com/office/drawing/2014/main" id="{76199941-F8B9-3741-951A-4E1032558693}"/>
              </a:ext>
            </a:extLst>
          </p:cNvPr>
          <p:cNvCxnSpPr>
            <a:cxnSpLocks/>
          </p:cNvCxnSpPr>
          <p:nvPr/>
        </p:nvCxnSpPr>
        <p:spPr>
          <a:xfrm flipV="1">
            <a:off x="3510932" y="2992377"/>
            <a:ext cx="1204432" cy="1710003"/>
          </a:xfrm>
          <a:prstGeom prst="straightConnector1">
            <a:avLst/>
          </a:prstGeom>
          <a:noFill/>
          <a:ln w="38100" cap="flat" cmpd="sng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584B0249-BFF5-9F49-863C-06517A654A2E}"/>
              </a:ext>
            </a:extLst>
          </p:cNvPr>
          <p:cNvSpPr txBox="1"/>
          <p:nvPr/>
        </p:nvSpPr>
        <p:spPr>
          <a:xfrm>
            <a:off x="8060635" y="757920"/>
            <a:ext cx="9878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i="1" dirty="0">
                <a:solidFill>
                  <a:srgbClr val="0000FF"/>
                </a:solidFill>
                <a:hlinkClick r:id="rId4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Return to record sample slide</a:t>
            </a:r>
            <a:endParaRPr lang="en-US" sz="800" i="1" dirty="0">
              <a:solidFill>
                <a:srgbClr val="0000FF"/>
              </a:solidFill>
            </a:endParaRPr>
          </a:p>
        </p:txBody>
      </p:sp>
      <p:sp>
        <p:nvSpPr>
          <p:cNvPr id="2" name="Google Shape;126;p20">
            <a:extLst>
              <a:ext uri="{FF2B5EF4-FFF2-40B4-BE49-F238E27FC236}">
                <a16:creationId xmlns:a16="http://schemas.microsoft.com/office/drawing/2014/main" id="{36C044C8-231D-E0DE-2D0F-EE42150EBE75}"/>
              </a:ext>
            </a:extLst>
          </p:cNvPr>
          <p:cNvSpPr/>
          <p:nvPr/>
        </p:nvSpPr>
        <p:spPr>
          <a:xfrm>
            <a:off x="2402330" y="1687421"/>
            <a:ext cx="232980" cy="203699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>
            <a:extLst>
              <a:ext uri="{FF2B5EF4-FFF2-40B4-BE49-F238E27FC236}">
                <a16:creationId xmlns:a16="http://schemas.microsoft.com/office/drawing/2014/main" id="{405715D7-E3D8-9541-8CB7-2DD40C1DC20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80996" t="17224" r="1325" b="3627"/>
          <a:stretch/>
        </p:blipFill>
        <p:spPr>
          <a:xfrm>
            <a:off x="473008" y="1542125"/>
            <a:ext cx="2407352" cy="3355064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E79331CF-42F3-984A-9772-25D8E2903F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" dirty="0"/>
              <a:t>SRS and ADVISER Tools</a:t>
            </a:r>
            <a:endParaRPr lang="en-US" dirty="0"/>
          </a:p>
        </p:txBody>
      </p:sp>
      <p:sp>
        <p:nvSpPr>
          <p:cNvPr id="246" name="Google Shape;246;p32"/>
          <p:cNvSpPr txBox="1"/>
          <p:nvPr/>
        </p:nvSpPr>
        <p:spPr>
          <a:xfrm>
            <a:off x="3072384" y="1822424"/>
            <a:ext cx="6071615" cy="1015632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Opens the IEP/MDT in a new tab where data is pulled from for an ADVISER record</a:t>
            </a:r>
          </a:p>
          <a:p>
            <a:r>
              <a:rPr lang="en-US" dirty="0"/>
              <a:t>Opens the student’s Edit Student page in a new tab</a:t>
            </a:r>
          </a:p>
        </p:txBody>
      </p:sp>
      <p:sp>
        <p:nvSpPr>
          <p:cNvPr id="253" name="Google Shape;253;p32"/>
          <p:cNvSpPr/>
          <p:nvPr/>
        </p:nvSpPr>
        <p:spPr>
          <a:xfrm>
            <a:off x="746760" y="1927840"/>
            <a:ext cx="1922340" cy="231174"/>
          </a:xfrm>
          <a:prstGeom prst="rect">
            <a:avLst/>
          </a:prstGeom>
          <a:noFill/>
          <a:ln w="38100" cap="flat" cmpd="sng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4" name="Google Shape;254;p32"/>
          <p:cNvSpPr txBox="1"/>
          <p:nvPr/>
        </p:nvSpPr>
        <p:spPr>
          <a:xfrm>
            <a:off x="3072384" y="3298646"/>
            <a:ext cx="6071616" cy="1446520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lvl="0"/>
            <a:r>
              <a:rPr lang="en-US" dirty="0"/>
              <a:t>Allows you to edit the contents of an ADVISER record </a:t>
            </a:r>
          </a:p>
          <a:p>
            <a:r>
              <a:rPr lang="en-US" dirty="0"/>
              <a:t>Removes the ADVISER record from the ADVISER database</a:t>
            </a:r>
          </a:p>
          <a:p>
            <a:endParaRPr lang="en-US" sz="1400" dirty="0"/>
          </a:p>
          <a:p>
            <a:endParaRPr lang="en-US" sz="1400" dirty="0"/>
          </a:p>
          <a:p>
            <a:r>
              <a:rPr lang="en-US" dirty="0"/>
              <a:t>Republishes data to ADVISER</a:t>
            </a:r>
          </a:p>
        </p:txBody>
      </p:sp>
      <p:cxnSp>
        <p:nvCxnSpPr>
          <p:cNvPr id="258" name="Google Shape;258;p32"/>
          <p:cNvCxnSpPr>
            <a:cxnSpLocks/>
          </p:cNvCxnSpPr>
          <p:nvPr/>
        </p:nvCxnSpPr>
        <p:spPr>
          <a:xfrm flipV="1">
            <a:off x="2681161" y="2043427"/>
            <a:ext cx="398397" cy="1500"/>
          </a:xfrm>
          <a:prstGeom prst="straightConnector1">
            <a:avLst/>
          </a:prstGeom>
          <a:noFill/>
          <a:ln w="38100" cap="flat" cmpd="sng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0" name="Google Shape;253;p32">
            <a:extLst>
              <a:ext uri="{FF2B5EF4-FFF2-40B4-BE49-F238E27FC236}">
                <a16:creationId xmlns:a16="http://schemas.microsoft.com/office/drawing/2014/main" id="{7762AB18-CB61-B44F-8B87-B8CF0E6A644E}"/>
              </a:ext>
            </a:extLst>
          </p:cNvPr>
          <p:cNvSpPr/>
          <p:nvPr/>
        </p:nvSpPr>
        <p:spPr>
          <a:xfrm>
            <a:off x="746760" y="2429142"/>
            <a:ext cx="1922340" cy="231174"/>
          </a:xfrm>
          <a:prstGeom prst="rect">
            <a:avLst/>
          </a:prstGeom>
          <a:noFill/>
          <a:ln w="38100" cap="flat" cmpd="sng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11" name="Google Shape;258;p32">
            <a:extLst>
              <a:ext uri="{FF2B5EF4-FFF2-40B4-BE49-F238E27FC236}">
                <a16:creationId xmlns:a16="http://schemas.microsoft.com/office/drawing/2014/main" id="{99C82EDE-0376-774B-AE0D-BB5B2C0B6F9C}"/>
              </a:ext>
            </a:extLst>
          </p:cNvPr>
          <p:cNvCxnSpPr>
            <a:cxnSpLocks/>
          </p:cNvCxnSpPr>
          <p:nvPr/>
        </p:nvCxnSpPr>
        <p:spPr>
          <a:xfrm flipV="1">
            <a:off x="2681161" y="2544729"/>
            <a:ext cx="398397" cy="1500"/>
          </a:xfrm>
          <a:prstGeom prst="straightConnector1">
            <a:avLst/>
          </a:prstGeom>
          <a:noFill/>
          <a:ln w="38100" cap="flat" cmpd="sng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2" name="Google Shape;253;p32">
            <a:extLst>
              <a:ext uri="{FF2B5EF4-FFF2-40B4-BE49-F238E27FC236}">
                <a16:creationId xmlns:a16="http://schemas.microsoft.com/office/drawing/2014/main" id="{056B9D2A-4A73-8343-8D6E-9545EB0A8419}"/>
              </a:ext>
            </a:extLst>
          </p:cNvPr>
          <p:cNvSpPr/>
          <p:nvPr/>
        </p:nvSpPr>
        <p:spPr>
          <a:xfrm>
            <a:off x="758821" y="4392491"/>
            <a:ext cx="1922340" cy="231174"/>
          </a:xfrm>
          <a:prstGeom prst="rect">
            <a:avLst/>
          </a:prstGeom>
          <a:noFill/>
          <a:ln w="38100" cap="flat" cmpd="sng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" name="Google Shape;253;p32">
            <a:extLst>
              <a:ext uri="{FF2B5EF4-FFF2-40B4-BE49-F238E27FC236}">
                <a16:creationId xmlns:a16="http://schemas.microsoft.com/office/drawing/2014/main" id="{F6FAD5ED-B2D8-E747-9F5B-A8E2A45FAE82}"/>
              </a:ext>
            </a:extLst>
          </p:cNvPr>
          <p:cNvSpPr/>
          <p:nvPr/>
        </p:nvSpPr>
        <p:spPr>
          <a:xfrm>
            <a:off x="758821" y="3659269"/>
            <a:ext cx="1922340" cy="231174"/>
          </a:xfrm>
          <a:prstGeom prst="rect">
            <a:avLst/>
          </a:prstGeom>
          <a:noFill/>
          <a:ln w="38100" cap="flat" cmpd="sng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" name="Google Shape;253;p32">
            <a:extLst>
              <a:ext uri="{FF2B5EF4-FFF2-40B4-BE49-F238E27FC236}">
                <a16:creationId xmlns:a16="http://schemas.microsoft.com/office/drawing/2014/main" id="{4AA45013-1868-DB48-9E3F-612606C285BD}"/>
              </a:ext>
            </a:extLst>
          </p:cNvPr>
          <p:cNvSpPr/>
          <p:nvPr/>
        </p:nvSpPr>
        <p:spPr>
          <a:xfrm>
            <a:off x="758821" y="3405385"/>
            <a:ext cx="1922340" cy="231174"/>
          </a:xfrm>
          <a:prstGeom prst="rect">
            <a:avLst/>
          </a:prstGeom>
          <a:noFill/>
          <a:ln w="38100" cap="flat" cmpd="sng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17" name="Google Shape;258;p32">
            <a:extLst>
              <a:ext uri="{FF2B5EF4-FFF2-40B4-BE49-F238E27FC236}">
                <a16:creationId xmlns:a16="http://schemas.microsoft.com/office/drawing/2014/main" id="{E702AAC1-9445-034F-A276-67D1C39C842C}"/>
              </a:ext>
            </a:extLst>
          </p:cNvPr>
          <p:cNvCxnSpPr>
            <a:cxnSpLocks/>
          </p:cNvCxnSpPr>
          <p:nvPr/>
        </p:nvCxnSpPr>
        <p:spPr>
          <a:xfrm flipV="1">
            <a:off x="2669100" y="3519472"/>
            <a:ext cx="398397" cy="1500"/>
          </a:xfrm>
          <a:prstGeom prst="straightConnector1">
            <a:avLst/>
          </a:prstGeom>
          <a:noFill/>
          <a:ln w="38100" cap="flat" cmpd="sng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8" name="Google Shape;258;p32">
            <a:extLst>
              <a:ext uri="{FF2B5EF4-FFF2-40B4-BE49-F238E27FC236}">
                <a16:creationId xmlns:a16="http://schemas.microsoft.com/office/drawing/2014/main" id="{2CA6177B-2E19-5C4E-A08F-1DAF90015A28}"/>
              </a:ext>
            </a:extLst>
          </p:cNvPr>
          <p:cNvCxnSpPr>
            <a:cxnSpLocks/>
          </p:cNvCxnSpPr>
          <p:nvPr/>
        </p:nvCxnSpPr>
        <p:spPr>
          <a:xfrm flipV="1">
            <a:off x="2669099" y="3781629"/>
            <a:ext cx="398397" cy="1500"/>
          </a:xfrm>
          <a:prstGeom prst="straightConnector1">
            <a:avLst/>
          </a:prstGeom>
          <a:noFill/>
          <a:ln w="38100" cap="flat" cmpd="sng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9" name="Google Shape;258;p32">
            <a:extLst>
              <a:ext uri="{FF2B5EF4-FFF2-40B4-BE49-F238E27FC236}">
                <a16:creationId xmlns:a16="http://schemas.microsoft.com/office/drawing/2014/main" id="{06BF72C8-1314-F14B-9897-47E243DF70B2}"/>
              </a:ext>
            </a:extLst>
          </p:cNvPr>
          <p:cNvCxnSpPr>
            <a:cxnSpLocks/>
          </p:cNvCxnSpPr>
          <p:nvPr/>
        </p:nvCxnSpPr>
        <p:spPr>
          <a:xfrm flipV="1">
            <a:off x="2681161" y="4507328"/>
            <a:ext cx="398397" cy="1500"/>
          </a:xfrm>
          <a:prstGeom prst="straightConnector1">
            <a:avLst/>
          </a:prstGeom>
          <a:noFill/>
          <a:ln w="38100" cap="flat" cmpd="sng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</p:spPr>
      </p:cxn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0C49EE-9459-C246-B42A-A178426312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Override Page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08AF973-7BA2-4F4A-A2C0-9D567458237B}"/>
              </a:ext>
            </a:extLst>
          </p:cNvPr>
          <p:cNvSpPr txBox="1"/>
          <p:nvPr/>
        </p:nvSpPr>
        <p:spPr>
          <a:xfrm>
            <a:off x="5451119" y="1472009"/>
            <a:ext cx="31461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Edit the data fields as needed and submit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A0978D42-937A-E88E-EE69-1DED9C98B0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72009"/>
            <a:ext cx="4909452" cy="2885824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3FE2810B-81BD-F8D7-8084-83EEFCCBB8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04392" y="2102399"/>
            <a:ext cx="4239608" cy="3025160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6E86FCD7-FA27-7099-E69F-1448EE135AB1}"/>
              </a:ext>
            </a:extLst>
          </p:cNvPr>
          <p:cNvSpPr/>
          <p:nvPr/>
        </p:nvSpPr>
        <p:spPr>
          <a:xfrm>
            <a:off x="77492" y="3525864"/>
            <a:ext cx="1317355" cy="178231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A14FEEE-16C4-F16A-9796-6B2968843AF8}"/>
              </a:ext>
            </a:extLst>
          </p:cNvPr>
          <p:cNvSpPr/>
          <p:nvPr/>
        </p:nvSpPr>
        <p:spPr>
          <a:xfrm>
            <a:off x="82661" y="3717009"/>
            <a:ext cx="1317355" cy="178231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6150458-2E51-47E9-7395-D58193ED1B33}"/>
              </a:ext>
            </a:extLst>
          </p:cNvPr>
          <p:cNvSpPr/>
          <p:nvPr/>
        </p:nvSpPr>
        <p:spPr>
          <a:xfrm>
            <a:off x="6147664" y="2105538"/>
            <a:ext cx="1369014" cy="1482320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F3F45A1-23E6-E1E0-C58C-8EAA7FE86CBA}"/>
              </a:ext>
            </a:extLst>
          </p:cNvPr>
          <p:cNvSpPr/>
          <p:nvPr/>
        </p:nvSpPr>
        <p:spPr>
          <a:xfrm>
            <a:off x="2955014" y="1586612"/>
            <a:ext cx="152396" cy="125951"/>
          </a:xfrm>
          <a:prstGeom prst="rect">
            <a:avLst/>
          </a:prstGeom>
          <a:solidFill>
            <a:schemeClr val="tx1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AF7E89C-B452-9242-9B56-5A0CACE57B09}"/>
              </a:ext>
            </a:extLst>
          </p:cNvPr>
          <p:cNvSpPr/>
          <p:nvPr/>
        </p:nvSpPr>
        <p:spPr>
          <a:xfrm>
            <a:off x="3386383" y="1586612"/>
            <a:ext cx="152396" cy="125951"/>
          </a:xfrm>
          <a:prstGeom prst="rect">
            <a:avLst/>
          </a:prstGeom>
          <a:solidFill>
            <a:schemeClr val="tx1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AFCFFE0-F720-5362-58CD-BF3A0CAF5D29}"/>
              </a:ext>
            </a:extLst>
          </p:cNvPr>
          <p:cNvSpPr txBox="1"/>
          <p:nvPr/>
        </p:nvSpPr>
        <p:spPr>
          <a:xfrm>
            <a:off x="1182757" y="335942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BC0C10D-DEDB-B3E3-0903-7E7692367685}"/>
              </a:ext>
            </a:extLst>
          </p:cNvPr>
          <p:cNvSpPr txBox="1"/>
          <p:nvPr/>
        </p:nvSpPr>
        <p:spPr>
          <a:xfrm>
            <a:off x="1359186" y="3395555"/>
            <a:ext cx="306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BC3358E-D3DC-22B7-95DD-A07C6F0A3FA0}"/>
              </a:ext>
            </a:extLst>
          </p:cNvPr>
          <p:cNvSpPr txBox="1"/>
          <p:nvPr/>
        </p:nvSpPr>
        <p:spPr>
          <a:xfrm>
            <a:off x="1377017" y="3644191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A5CAF26-556A-224B-A5F8-456D5ECBC14D}"/>
              </a:ext>
            </a:extLst>
          </p:cNvPr>
          <p:cNvSpPr txBox="1"/>
          <p:nvPr/>
        </p:nvSpPr>
        <p:spPr>
          <a:xfrm>
            <a:off x="5777136" y="2326236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3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75A0D21-F416-F179-C47A-53347F8F3864}"/>
              </a:ext>
            </a:extLst>
          </p:cNvPr>
          <p:cNvSpPr txBox="1"/>
          <p:nvPr/>
        </p:nvSpPr>
        <p:spPr>
          <a:xfrm>
            <a:off x="183926" y="4398456"/>
            <a:ext cx="44049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0000FF"/>
                </a:solidFill>
              </a:rPr>
              <a:t>1 Filled from Initial IEP – Previously at bottom of override list</a:t>
            </a:r>
          </a:p>
          <a:p>
            <a:r>
              <a:rPr lang="en-US" sz="1200" dirty="0">
                <a:solidFill>
                  <a:srgbClr val="0000FF"/>
                </a:solidFill>
              </a:rPr>
              <a:t>2 Need from Current Finalized IEP / IFSP</a:t>
            </a:r>
          </a:p>
          <a:p>
            <a:r>
              <a:rPr lang="en-US" sz="1200" dirty="0">
                <a:solidFill>
                  <a:srgbClr val="0000FF"/>
                </a:solidFill>
              </a:rPr>
              <a:t>3 New Additional Disabilities to add as needed</a:t>
            </a:r>
          </a:p>
        </p:txBody>
      </p:sp>
    </p:spTree>
    <p:extLst>
      <p:ext uri="{BB962C8B-B14F-4D97-AF65-F5344CB8AC3E}">
        <p14:creationId xmlns:p14="http://schemas.microsoft.com/office/powerpoint/2010/main" val="31753745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5"/>
          <p:cNvSpPr txBox="1"/>
          <p:nvPr/>
        </p:nvSpPr>
        <p:spPr>
          <a:xfrm>
            <a:off x="392050" y="2017500"/>
            <a:ext cx="8173500" cy="110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CAFAF05-5F85-364B-87E6-354D9B1C61F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>
            <a:normAutofit/>
          </a:bodyPr>
          <a:lstStyle/>
          <a:p>
            <a:pPr algn="l"/>
            <a:r>
              <a:rPr lang="en" sz="2800" b="1" u="sng" dirty="0"/>
              <a:t>ADVISER Resources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542302-8F16-C341-B944-B4169EB219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0241" y="3295530"/>
            <a:ext cx="7370647" cy="1108500"/>
          </a:xfrm>
        </p:spPr>
        <p:txBody>
          <a:bodyPr>
            <a:normAutofit/>
          </a:bodyPr>
          <a:lstStyle/>
          <a:p>
            <a:pPr lvl="0" algn="l">
              <a:spcBef>
                <a:spcPts val="0"/>
              </a:spcBef>
            </a:pPr>
            <a:r>
              <a:rPr lang="en-US" sz="2400" dirty="0">
                <a:solidFill>
                  <a:schemeClr val="hlink"/>
                </a:solidFill>
                <a:hlinkClick r:id="rId3"/>
              </a:rPr>
              <a:t>ADVISER Data Elements</a:t>
            </a:r>
            <a:r>
              <a:rPr lang="en-US" sz="2400" dirty="0">
                <a:solidFill>
                  <a:schemeClr val="hlink"/>
                </a:solidFill>
              </a:rPr>
              <a:t> pdf can be found on the </a:t>
            </a:r>
            <a:r>
              <a:rPr lang="en-US" sz="2400" dirty="0">
                <a:solidFill>
                  <a:schemeClr val="hlink"/>
                </a:solidFill>
                <a:hlinkClick r:id="rId4"/>
              </a:rPr>
              <a:t>NDE website</a:t>
            </a:r>
            <a:r>
              <a:rPr lang="en-US" sz="2400" dirty="0">
                <a:solidFill>
                  <a:schemeClr val="hlink"/>
                </a:solidFill>
              </a:rPr>
              <a:t> under ADVISER Data Guidance.</a:t>
            </a:r>
          </a:p>
          <a:p>
            <a:pPr lvl="0" algn="l">
              <a:spcBef>
                <a:spcPts val="0"/>
              </a:spcBef>
            </a:pPr>
            <a:endParaRPr lang="en-US" sz="2400" u="sng" dirty="0">
              <a:solidFill>
                <a:schemeClr val="hlink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263985-2387-E041-9062-0AC01853E5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SPED Settings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91AC94E-03B7-AA45-A085-13A627461701}"/>
              </a:ext>
            </a:extLst>
          </p:cNvPr>
          <p:cNvSpPr txBox="1"/>
          <p:nvPr/>
        </p:nvSpPr>
        <p:spPr>
          <a:xfrm>
            <a:off x="911368" y="2287816"/>
            <a:ext cx="174355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Edit the data field as needed and submit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A09A275-B7A3-C5EB-CA1B-700844CCE05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273" r="5032"/>
          <a:stretch/>
        </p:blipFill>
        <p:spPr>
          <a:xfrm>
            <a:off x="3299791" y="76200"/>
            <a:ext cx="5744818" cy="4991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54673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70390D-E744-7B4E-9662-64A88CE715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Primary Disability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F4A526E-50CE-1E48-92E4-4030FBD03498}"/>
              </a:ext>
            </a:extLst>
          </p:cNvPr>
          <p:cNvSpPr txBox="1"/>
          <p:nvPr/>
        </p:nvSpPr>
        <p:spPr>
          <a:xfrm>
            <a:off x="911369" y="2284343"/>
            <a:ext cx="174355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Edit the data field as needed and submit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A79F091-6BE5-604B-1F20-880C843D71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1597" y="1579672"/>
            <a:ext cx="3705915" cy="3452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06739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EA7926-0455-D9DC-C943-C32188E971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Special Education Program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E9D2D20-B4C4-8173-36A7-24B355249C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0241" y="1845366"/>
            <a:ext cx="3523769" cy="2699487"/>
          </a:xfrm>
        </p:spPr>
        <p:txBody>
          <a:bodyPr/>
          <a:lstStyle/>
          <a:p>
            <a:pPr marL="0" indent="0" algn="ctr">
              <a:buNone/>
            </a:pPr>
            <a:r>
              <a:rPr lang="en-US" sz="2400" dirty="0"/>
              <a:t>Part C to B </a:t>
            </a:r>
          </a:p>
          <a:p>
            <a:pPr marL="0" indent="0" algn="ctr">
              <a:buNone/>
            </a:pPr>
            <a:r>
              <a:rPr lang="en-US" sz="2400" dirty="0"/>
              <a:t>Transition Delay </a:t>
            </a:r>
          </a:p>
          <a:p>
            <a:pPr marL="0" indent="0" algn="ctr">
              <a:buNone/>
            </a:pPr>
            <a:r>
              <a:rPr lang="en-US" sz="2400" dirty="0"/>
              <a:t>Reason:</a:t>
            </a:r>
          </a:p>
          <a:p>
            <a:pPr marL="0" indent="0" algn="ctr">
              <a:buNone/>
            </a:pPr>
            <a:r>
              <a:rPr lang="en-US" sz="2400" dirty="0"/>
              <a:t>Add reason for Early Childhood not moving to School Age</a:t>
            </a:r>
          </a:p>
          <a:p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BC05630-8761-DF82-A3ED-726228D133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34010" y="2140228"/>
            <a:ext cx="4559300" cy="1790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010659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70390D-E744-7B4E-9662-64A88CE715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Placement Type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F4A526E-50CE-1E48-92E4-4030FBD03498}"/>
              </a:ext>
            </a:extLst>
          </p:cNvPr>
          <p:cNvSpPr txBox="1"/>
          <p:nvPr/>
        </p:nvSpPr>
        <p:spPr>
          <a:xfrm>
            <a:off x="3256178" y="3546332"/>
            <a:ext cx="26316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Edit the data field as needed and submit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9FBB424-BD60-93DA-D662-4640BBCE8A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9332" y="1976256"/>
            <a:ext cx="7755473" cy="1204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8544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A7FB65-EEC7-0F40-A07E-86F142ACCC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Manually Add an ADVISER Record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5311621-CD8C-3349-9250-A4495D51B4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533" y="1522730"/>
            <a:ext cx="6492206" cy="3564589"/>
          </a:xfrm>
          <a:prstGeom prst="rect">
            <a:avLst/>
          </a:prstGeom>
        </p:spPr>
      </p:pic>
      <p:sp>
        <p:nvSpPr>
          <p:cNvPr id="4" name="Google Shape;253;p32">
            <a:extLst>
              <a:ext uri="{FF2B5EF4-FFF2-40B4-BE49-F238E27FC236}">
                <a16:creationId xmlns:a16="http://schemas.microsoft.com/office/drawing/2014/main" id="{0575D933-E68B-9E44-B6DE-88A65A9C7FE1}"/>
              </a:ext>
            </a:extLst>
          </p:cNvPr>
          <p:cNvSpPr/>
          <p:nvPr/>
        </p:nvSpPr>
        <p:spPr>
          <a:xfrm>
            <a:off x="165100" y="2152327"/>
            <a:ext cx="1530350" cy="279723"/>
          </a:xfrm>
          <a:prstGeom prst="rect">
            <a:avLst/>
          </a:prstGeom>
          <a:noFill/>
          <a:ln w="34925" cap="flat" cmpd="sng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6D022CB-A50F-A746-A8E6-7C7C6826A824}"/>
              </a:ext>
            </a:extLst>
          </p:cNvPr>
          <p:cNvSpPr txBox="1"/>
          <p:nvPr/>
        </p:nvSpPr>
        <p:spPr>
          <a:xfrm>
            <a:off x="6881247" y="1704814"/>
            <a:ext cx="171256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Add record to report</a:t>
            </a:r>
          </a:p>
          <a:p>
            <a:endParaRPr lang="en-US" dirty="0"/>
          </a:p>
          <a:p>
            <a:r>
              <a:rPr lang="en-US" dirty="0"/>
              <a:t>Edit as needed if not all of the data is brought over from SRS</a:t>
            </a:r>
          </a:p>
        </p:txBody>
      </p:sp>
      <p:sp>
        <p:nvSpPr>
          <p:cNvPr id="3" name="Google Shape;126;p20">
            <a:extLst>
              <a:ext uri="{FF2B5EF4-FFF2-40B4-BE49-F238E27FC236}">
                <a16:creationId xmlns:a16="http://schemas.microsoft.com/office/drawing/2014/main" id="{E636BA2E-EE02-3410-E6EA-16190291B068}"/>
              </a:ext>
            </a:extLst>
          </p:cNvPr>
          <p:cNvSpPr/>
          <p:nvPr/>
        </p:nvSpPr>
        <p:spPr>
          <a:xfrm>
            <a:off x="2474842" y="1602964"/>
            <a:ext cx="180345" cy="225836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" name="Google Shape;126;p20">
            <a:extLst>
              <a:ext uri="{FF2B5EF4-FFF2-40B4-BE49-F238E27FC236}">
                <a16:creationId xmlns:a16="http://schemas.microsoft.com/office/drawing/2014/main" id="{224D0588-CB82-5876-CD6F-ADBB20DA2579}"/>
              </a:ext>
            </a:extLst>
          </p:cNvPr>
          <p:cNvSpPr/>
          <p:nvPr/>
        </p:nvSpPr>
        <p:spPr>
          <a:xfrm>
            <a:off x="2963756" y="1602964"/>
            <a:ext cx="180345" cy="225836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4886668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Google Shape;66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37216" y="1612742"/>
            <a:ext cx="1706151" cy="1706151"/>
          </a:xfrm>
          <a:prstGeom prst="rect">
            <a:avLst/>
          </a:prstGeom>
          <a:noFill/>
          <a:ln>
            <a:noFill/>
          </a:ln>
        </p:spPr>
      </p:pic>
      <p:sp>
        <p:nvSpPr>
          <p:cNvPr id="67" name="Google Shape;67;p14"/>
          <p:cNvSpPr txBox="1"/>
          <p:nvPr/>
        </p:nvSpPr>
        <p:spPr>
          <a:xfrm>
            <a:off x="5275048" y="3433830"/>
            <a:ext cx="1706100" cy="11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/>
              <a:t>Rita McKinney</a:t>
            </a:r>
            <a:endParaRPr b="1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i="1" dirty="0"/>
              <a:t>Helpdesk and Communications Specialist</a:t>
            </a:r>
            <a:endParaRPr sz="1200" i="1" dirty="0"/>
          </a:p>
        </p:txBody>
      </p:sp>
      <p:sp>
        <p:nvSpPr>
          <p:cNvPr id="70" name="Google Shape;70;p14"/>
          <p:cNvSpPr txBox="1"/>
          <p:nvPr/>
        </p:nvSpPr>
        <p:spPr>
          <a:xfrm>
            <a:off x="2037216" y="3433830"/>
            <a:ext cx="1706100" cy="11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/>
              <a:t>Scott Isaacson</a:t>
            </a:r>
            <a:endParaRPr b="1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i="1" dirty="0"/>
              <a:t>Technology Director</a:t>
            </a:r>
            <a:endParaRPr sz="1200" i="1" dirty="0"/>
          </a:p>
        </p:txBody>
      </p:sp>
      <p:sp>
        <p:nvSpPr>
          <p:cNvPr id="71" name="Google Shape;71;p14"/>
          <p:cNvSpPr txBox="1"/>
          <p:nvPr/>
        </p:nvSpPr>
        <p:spPr>
          <a:xfrm>
            <a:off x="462150" y="4487783"/>
            <a:ext cx="8370000" cy="45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/>
              <a:t>Contact Us: </a:t>
            </a:r>
            <a:r>
              <a:rPr lang="en" sz="2400" u="sng" dirty="0">
                <a:solidFill>
                  <a:srgbClr val="0000FF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srshelp@esucc.org</a:t>
            </a:r>
            <a:r>
              <a:rPr lang="en" sz="2400" dirty="0">
                <a:solidFill>
                  <a:srgbClr val="0000FF"/>
                </a:solidFill>
              </a:rPr>
              <a:t> </a:t>
            </a:r>
            <a:r>
              <a:rPr lang="en" sz="2400" dirty="0"/>
              <a:t>OR (402) 597-4994</a:t>
            </a:r>
            <a:endParaRPr sz="2400" dirty="0"/>
          </a:p>
        </p:txBody>
      </p:sp>
      <p:pic>
        <p:nvPicPr>
          <p:cNvPr id="13" name="Picture 2" descr="Rita McKinney">
            <a:extLst>
              <a:ext uri="{FF2B5EF4-FFF2-40B4-BE49-F238E27FC236}">
                <a16:creationId xmlns:a16="http://schemas.microsoft.com/office/drawing/2014/main" id="{2FCB4497-55CD-BB4B-AB55-FAFE5D4688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5048" y="1638008"/>
            <a:ext cx="1706152" cy="1706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D7D48CD-07FB-DC4A-98EC-A777D26898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SRS Team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7800B47-BC50-4843-BEDF-DD372221BF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199" y="232474"/>
            <a:ext cx="8133587" cy="4657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390557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59E41A-7B28-F444-9CC6-B60F8501AC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/>
              <a:t>Contact Us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760C10-F574-6947-B4B5-7CD605BAA4B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 algn="ctr">
              <a:spcBef>
                <a:spcPts val="0"/>
              </a:spcBef>
            </a:pPr>
            <a:r>
              <a:rPr lang="en-US" sz="2800" u="sng" dirty="0">
                <a:solidFill>
                  <a:srgbClr val="0000FF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srshelp@esucc.org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</a:p>
          <a:p>
            <a:pPr lvl="0" algn="ctr">
              <a:spcBef>
                <a:spcPts val="0"/>
              </a:spcBef>
            </a:pPr>
            <a:r>
              <a:rPr lang="en-US" sz="2800" dirty="0"/>
              <a:t>or </a:t>
            </a:r>
          </a:p>
          <a:p>
            <a:pPr lvl="0" algn="ctr">
              <a:spcBef>
                <a:spcPts val="0"/>
              </a:spcBef>
            </a:pPr>
            <a:r>
              <a:rPr lang="en-US" sz="2800" dirty="0"/>
              <a:t>(402) 597-4994</a:t>
            </a:r>
          </a:p>
        </p:txBody>
      </p:sp>
    </p:spTree>
    <p:extLst>
      <p:ext uri="{BB962C8B-B14F-4D97-AF65-F5344CB8AC3E}">
        <p14:creationId xmlns:p14="http://schemas.microsoft.com/office/powerpoint/2010/main" val="37807147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generates an ADVISER record to be published in SRS?</a:t>
            </a:r>
            <a:endParaRPr/>
          </a:p>
        </p:txBody>
      </p:sp>
      <p:sp>
        <p:nvSpPr>
          <p:cNvPr id="93" name="Google Shape;93;p17"/>
          <p:cNvSpPr txBox="1"/>
          <p:nvPr/>
        </p:nvSpPr>
        <p:spPr>
          <a:xfrm>
            <a:off x="272956" y="1478012"/>
            <a:ext cx="8598090" cy="2954625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" dirty="0"/>
              <a:t>Finalization of IEP/IEP Card when the following conditions are met</a:t>
            </a:r>
            <a:endParaRPr dirty="0"/>
          </a:p>
          <a:p>
            <a:pPr marL="711200" lvl="1" indent="-342900" algn="l" rtl="0">
              <a:spcBef>
                <a:spcPts val="0"/>
              </a:spcBef>
              <a:spcAft>
                <a:spcPts val="0"/>
              </a:spcAft>
              <a:buSzPts val="1400"/>
              <a:buFont typeface="+mj-lt"/>
              <a:buAutoNum type="alphaLcPeriod"/>
            </a:pPr>
            <a:r>
              <a:rPr lang="en" dirty="0"/>
              <a:t>Finalized MDT/MDT Card</a:t>
            </a:r>
            <a:endParaRPr dirty="0"/>
          </a:p>
          <a:p>
            <a:pPr marL="711200" lvl="1" indent="-342900" algn="l" rtl="0">
              <a:spcBef>
                <a:spcPts val="0"/>
              </a:spcBef>
              <a:spcAft>
                <a:spcPts val="0"/>
              </a:spcAft>
              <a:buSzPts val="1400"/>
              <a:buFont typeface="+mj-lt"/>
              <a:buAutoNum type="alphaLcPeriod"/>
            </a:pPr>
            <a:r>
              <a:rPr lang="en" dirty="0"/>
              <a:t>State ID saved on Student Info page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dirty="0"/>
              <a:t>Reactivation of student’s account that had previously been exited from SPED</a:t>
            </a:r>
          </a:p>
          <a:p>
            <a:pPr marL="711200" lvl="1" indent="-342900">
              <a:buSzPts val="1400"/>
              <a:buFont typeface="+mj-lt"/>
              <a:buAutoNum type="alphaLcPeriod"/>
            </a:pPr>
            <a:r>
              <a:rPr lang="en-US" dirty="0"/>
              <a:t>Old data published to ADVISER if any finalized MDT and IEP is on file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dirty="0"/>
              <a:t>Save Edit Student page  </a:t>
            </a:r>
          </a:p>
          <a:p>
            <a:pPr marL="711200" lvl="1" indent="-342900">
              <a:buSzPts val="1400"/>
              <a:buFont typeface="+mj-lt"/>
              <a:buAutoNum type="alphaLcPeriod"/>
            </a:pPr>
            <a:r>
              <a:rPr lang="en-US" dirty="0"/>
              <a:t>When ADVISER record fails to generate even when IEP and MDT are finalized</a:t>
            </a:r>
          </a:p>
          <a:p>
            <a:pPr marL="711200" lvl="1" indent="-342900">
              <a:buSzPts val="1400"/>
              <a:buFont typeface="+mj-lt"/>
              <a:buAutoNum type="alphaLcPeriod"/>
            </a:pPr>
            <a:r>
              <a:rPr lang="en-US" dirty="0"/>
              <a:t>No change to data needed, just click Save</a:t>
            </a:r>
          </a:p>
          <a:p>
            <a:pPr marL="342900" indent="-342900">
              <a:buSzPts val="1400"/>
              <a:buFont typeface="+mj-lt"/>
              <a:buAutoNum type="arabicPeriod"/>
            </a:pPr>
            <a:r>
              <a:rPr lang="en-US" dirty="0"/>
              <a:t>Manual creation of ADVISER Record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DFDCC2-B74B-9F46-95DE-44268471FA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Edit Student Page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CBE0506-F517-1AA4-B1FF-02C32C905D9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160" t="1606" r="978" b="5729"/>
          <a:stretch/>
        </p:blipFill>
        <p:spPr>
          <a:xfrm>
            <a:off x="1402596" y="1518832"/>
            <a:ext cx="5501899" cy="3557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5086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Requirements needed before SPED records can publish</a:t>
            </a:r>
            <a:endParaRPr dirty="0"/>
          </a:p>
        </p:txBody>
      </p:sp>
      <p:sp>
        <p:nvSpPr>
          <p:cNvPr id="84" name="Google Shape;84;p16"/>
          <p:cNvSpPr txBox="1"/>
          <p:nvPr/>
        </p:nvSpPr>
        <p:spPr>
          <a:xfrm>
            <a:off x="616499" y="1590975"/>
            <a:ext cx="5807547" cy="1292631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" dirty="0"/>
              <a:t>State ID</a:t>
            </a:r>
          </a:p>
          <a:p>
            <a:pPr marL="342900" indent="-342900">
              <a:buFontTx/>
              <a:buAutoNum type="arabicPeriod"/>
            </a:pPr>
            <a:r>
              <a:rPr lang="en-US" dirty="0"/>
              <a:t>Demographic Information</a:t>
            </a:r>
          </a:p>
          <a:p>
            <a:pPr marL="342900" indent="-342900">
              <a:buFontTx/>
              <a:buAutoNum type="arabicPeriod"/>
            </a:pPr>
            <a:r>
              <a:rPr lang="en-US" dirty="0"/>
              <a:t>Special Program Enrollment if Early Childhood</a:t>
            </a:r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AutoNum type="arabicPeriod"/>
            </a:pPr>
            <a:endParaRPr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Accessing ADVISER reports</a:t>
            </a:r>
            <a:endParaRPr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24F6DB8-1899-6D8B-9D51-97AC2F05939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40050" y="1990887"/>
            <a:ext cx="3263900" cy="232410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6BDAACC4-4DA4-4C0E-B65E-566A472C4174}"/>
              </a:ext>
            </a:extLst>
          </p:cNvPr>
          <p:cNvSpPr/>
          <p:nvPr/>
        </p:nvSpPr>
        <p:spPr>
          <a:xfrm>
            <a:off x="4912962" y="2890434"/>
            <a:ext cx="185979" cy="17823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02554E2-79FC-9181-647E-17DFC1CABC2E}"/>
              </a:ext>
            </a:extLst>
          </p:cNvPr>
          <p:cNvSpPr/>
          <p:nvPr/>
        </p:nvSpPr>
        <p:spPr>
          <a:xfrm>
            <a:off x="4912962" y="3189746"/>
            <a:ext cx="185979" cy="17823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E48D2D8-608D-7A68-9453-0E04B7238595}"/>
              </a:ext>
            </a:extLst>
          </p:cNvPr>
          <p:cNvSpPr/>
          <p:nvPr/>
        </p:nvSpPr>
        <p:spPr>
          <a:xfrm>
            <a:off x="5403741" y="3197172"/>
            <a:ext cx="185979" cy="17823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0A95896-47EC-BC21-0D62-F89229DAA4E0}"/>
              </a:ext>
            </a:extLst>
          </p:cNvPr>
          <p:cNvSpPr/>
          <p:nvPr/>
        </p:nvSpPr>
        <p:spPr>
          <a:xfrm>
            <a:off x="5403741" y="2890434"/>
            <a:ext cx="185979" cy="17823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ADVISER Records</a:t>
            </a:r>
            <a:endParaRPr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186E639-EEBC-E043-9936-478F78BF2E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667" y="1610612"/>
            <a:ext cx="8896104" cy="2769364"/>
          </a:xfrm>
          <a:prstGeom prst="rect">
            <a:avLst/>
          </a:prstGeom>
        </p:spPr>
      </p:pic>
      <p:sp>
        <p:nvSpPr>
          <p:cNvPr id="5" name="Google Shape;126;p20">
            <a:extLst>
              <a:ext uri="{FF2B5EF4-FFF2-40B4-BE49-F238E27FC236}">
                <a16:creationId xmlns:a16="http://schemas.microsoft.com/office/drawing/2014/main" id="{15EDFC81-07D3-C545-A5AA-811B29E9085B}"/>
              </a:ext>
            </a:extLst>
          </p:cNvPr>
          <p:cNvSpPr/>
          <p:nvPr/>
        </p:nvSpPr>
        <p:spPr>
          <a:xfrm>
            <a:off x="2686941" y="2176644"/>
            <a:ext cx="800178" cy="1185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" name="Google Shape;126;p20">
            <a:extLst>
              <a:ext uri="{FF2B5EF4-FFF2-40B4-BE49-F238E27FC236}">
                <a16:creationId xmlns:a16="http://schemas.microsoft.com/office/drawing/2014/main" id="{6244DD01-A36A-D848-B170-13A6F19D4306}"/>
              </a:ext>
            </a:extLst>
          </p:cNvPr>
          <p:cNvSpPr/>
          <p:nvPr/>
        </p:nvSpPr>
        <p:spPr>
          <a:xfrm>
            <a:off x="3172555" y="2512500"/>
            <a:ext cx="800178" cy="1185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" name="Google Shape;126;p20">
            <a:extLst>
              <a:ext uri="{FF2B5EF4-FFF2-40B4-BE49-F238E27FC236}">
                <a16:creationId xmlns:a16="http://schemas.microsoft.com/office/drawing/2014/main" id="{EBFCE6ED-A931-2842-8CCE-8E7F7B48012B}"/>
              </a:ext>
            </a:extLst>
          </p:cNvPr>
          <p:cNvSpPr/>
          <p:nvPr/>
        </p:nvSpPr>
        <p:spPr>
          <a:xfrm>
            <a:off x="3148724" y="2837929"/>
            <a:ext cx="800178" cy="1185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FA6D5F1-0525-3B45-99C7-33A169F39360}"/>
              </a:ext>
            </a:extLst>
          </p:cNvPr>
          <p:cNvSpPr txBox="1"/>
          <p:nvPr/>
        </p:nvSpPr>
        <p:spPr>
          <a:xfrm>
            <a:off x="4897466" y="2095092"/>
            <a:ext cx="20147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0000FF"/>
                </a:solidFill>
                <a:hlinkClick r:id="rId4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</a:t>
            </a:r>
            <a:endParaRPr lang="en-US" sz="1000" dirty="0">
              <a:solidFill>
                <a:srgbClr val="0000FF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E084FB5-1980-F748-A47F-90AFD1E39F20}"/>
              </a:ext>
            </a:extLst>
          </p:cNvPr>
          <p:cNvSpPr txBox="1"/>
          <p:nvPr/>
        </p:nvSpPr>
        <p:spPr>
          <a:xfrm>
            <a:off x="4897466" y="2266279"/>
            <a:ext cx="20147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0000FF"/>
                </a:solidFill>
                <a:hlinkClick r:id="rId5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</a:t>
            </a:r>
            <a:endParaRPr lang="en-US" sz="1000" dirty="0">
              <a:solidFill>
                <a:srgbClr val="0000FF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42B67C0-BFE8-3C41-95F2-601714BD68C0}"/>
              </a:ext>
            </a:extLst>
          </p:cNvPr>
          <p:cNvSpPr txBox="1"/>
          <p:nvPr/>
        </p:nvSpPr>
        <p:spPr>
          <a:xfrm>
            <a:off x="4897466" y="2429079"/>
            <a:ext cx="20147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0000FF"/>
                </a:solidFill>
                <a:hlinkClick r:id="rId6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</a:t>
            </a:r>
            <a:endParaRPr lang="en-US" sz="1000" dirty="0">
              <a:solidFill>
                <a:srgbClr val="0000FF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7826D68-4D9B-FD49-9EBA-CEEBC20A6246}"/>
              </a:ext>
            </a:extLst>
          </p:cNvPr>
          <p:cNvSpPr txBox="1"/>
          <p:nvPr/>
        </p:nvSpPr>
        <p:spPr>
          <a:xfrm>
            <a:off x="4897466" y="2589318"/>
            <a:ext cx="20147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0000FF"/>
                </a:solidFill>
                <a:hlinkClick r:id="rId7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</a:t>
            </a:r>
            <a:endParaRPr lang="en-US" sz="1000" dirty="0">
              <a:solidFill>
                <a:srgbClr val="0000FF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9E510F2-3A00-9F4D-B891-A83434003090}"/>
              </a:ext>
            </a:extLst>
          </p:cNvPr>
          <p:cNvSpPr txBox="1"/>
          <p:nvPr/>
        </p:nvSpPr>
        <p:spPr>
          <a:xfrm>
            <a:off x="4897466" y="2753261"/>
            <a:ext cx="20147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0000FF"/>
                </a:solidFill>
                <a:hlinkClick r:id="rId8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</a:t>
            </a:r>
            <a:endParaRPr lang="en-US" sz="1000" dirty="0">
              <a:solidFill>
                <a:srgbClr val="0000FF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98EA60F-73D6-D34C-B6D2-627A4A713ABA}"/>
              </a:ext>
            </a:extLst>
          </p:cNvPr>
          <p:cNvSpPr txBox="1"/>
          <p:nvPr/>
        </p:nvSpPr>
        <p:spPr>
          <a:xfrm>
            <a:off x="4897466" y="2909273"/>
            <a:ext cx="20147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0000FF"/>
                </a:solidFill>
                <a:hlinkClick r:id="rId9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</a:t>
            </a:r>
            <a:endParaRPr lang="en-US" sz="1000" dirty="0">
              <a:solidFill>
                <a:srgbClr val="0000FF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B3FEF22-DE73-B246-B6CA-B5496AEFF4C5}"/>
              </a:ext>
            </a:extLst>
          </p:cNvPr>
          <p:cNvSpPr txBox="1"/>
          <p:nvPr/>
        </p:nvSpPr>
        <p:spPr>
          <a:xfrm>
            <a:off x="4897466" y="3069560"/>
            <a:ext cx="20147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0000FF"/>
                </a:solidFill>
                <a:hlinkClick r:id="rId10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</a:t>
            </a:r>
            <a:endParaRPr lang="en-US" sz="1000" dirty="0">
              <a:solidFill>
                <a:srgbClr val="0000FF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02EDAA0-79A3-434C-B9C9-567AA45FF658}"/>
              </a:ext>
            </a:extLst>
          </p:cNvPr>
          <p:cNvSpPr txBox="1"/>
          <p:nvPr/>
        </p:nvSpPr>
        <p:spPr>
          <a:xfrm>
            <a:off x="4897466" y="3240061"/>
            <a:ext cx="20147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0000FF"/>
                </a:solidFill>
                <a:hlinkClick r:id="rId11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</a:t>
            </a:r>
            <a:endParaRPr lang="en-US" sz="1000" dirty="0">
              <a:solidFill>
                <a:srgbClr val="0000FF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42D5B47-B2AD-3941-BE7D-6FE6BA2B572C}"/>
              </a:ext>
            </a:extLst>
          </p:cNvPr>
          <p:cNvSpPr txBox="1"/>
          <p:nvPr/>
        </p:nvSpPr>
        <p:spPr>
          <a:xfrm>
            <a:off x="4897466" y="3565390"/>
            <a:ext cx="20147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0000FF"/>
                </a:solidFill>
                <a:hlinkClick r:id="rId1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</a:t>
            </a:r>
            <a:endParaRPr lang="en-US" sz="1000" dirty="0">
              <a:solidFill>
                <a:srgbClr val="0000FF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23CA7B9-B106-EB48-9A0D-0F2E99D2D6B4}"/>
              </a:ext>
            </a:extLst>
          </p:cNvPr>
          <p:cNvSpPr txBox="1"/>
          <p:nvPr/>
        </p:nvSpPr>
        <p:spPr>
          <a:xfrm>
            <a:off x="741898" y="3563037"/>
            <a:ext cx="32070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Click on the links A-I to move to the associated slides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349DC2B-0B14-B24D-B814-7447F09533DC}"/>
              </a:ext>
            </a:extLst>
          </p:cNvPr>
          <p:cNvSpPr txBox="1"/>
          <p:nvPr/>
        </p:nvSpPr>
        <p:spPr>
          <a:xfrm>
            <a:off x="8060635" y="757920"/>
            <a:ext cx="9878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i="1" dirty="0">
                <a:solidFill>
                  <a:srgbClr val="0000FF"/>
                </a:solidFill>
              </a:rPr>
              <a:t>Sample</a:t>
            </a:r>
          </a:p>
          <a:p>
            <a:pPr algn="ctr"/>
            <a:r>
              <a:rPr lang="en-US" sz="800" i="1" dirty="0">
                <a:solidFill>
                  <a:srgbClr val="0000FF"/>
                </a:solidFill>
              </a:rPr>
              <a:t>Slide</a:t>
            </a:r>
          </a:p>
        </p:txBody>
      </p:sp>
      <p:sp>
        <p:nvSpPr>
          <p:cNvPr id="6" name="Google Shape;126;p20">
            <a:extLst>
              <a:ext uri="{FF2B5EF4-FFF2-40B4-BE49-F238E27FC236}">
                <a16:creationId xmlns:a16="http://schemas.microsoft.com/office/drawing/2014/main" id="{81820B12-E4EB-C8E8-29D9-824BC1093959}"/>
              </a:ext>
            </a:extLst>
          </p:cNvPr>
          <p:cNvSpPr/>
          <p:nvPr/>
        </p:nvSpPr>
        <p:spPr>
          <a:xfrm>
            <a:off x="5912603" y="2176645"/>
            <a:ext cx="111973" cy="99574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9" name="Google Shape;126;p20">
            <a:extLst>
              <a:ext uri="{FF2B5EF4-FFF2-40B4-BE49-F238E27FC236}">
                <a16:creationId xmlns:a16="http://schemas.microsoft.com/office/drawing/2014/main" id="{1EB79E11-E0BB-DB46-A72C-F26A6A28BE1B}"/>
              </a:ext>
            </a:extLst>
          </p:cNvPr>
          <p:cNvSpPr/>
          <p:nvPr/>
        </p:nvSpPr>
        <p:spPr>
          <a:xfrm>
            <a:off x="4246535" y="2675301"/>
            <a:ext cx="110793" cy="1029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</a:pPr>
            <a:r>
              <a:rPr lang="en-US" dirty="0"/>
              <a:t>BEGIN DATE 					</a:t>
            </a:r>
            <a:r>
              <a:rPr lang="en-US" sz="1200" dirty="0">
                <a:solidFill>
                  <a:srgbClr val="92D050"/>
                </a:solidFill>
              </a:rPr>
              <a:t>(ADVISER Data Elements pdf)</a:t>
            </a:r>
            <a:endParaRPr lang="en-US" sz="1200" b="1" dirty="0">
              <a:solidFill>
                <a:srgbClr val="92D050"/>
              </a:solidFill>
            </a:endParaRPr>
          </a:p>
        </p:txBody>
      </p:sp>
      <p:sp>
        <p:nvSpPr>
          <p:cNvPr id="118" name="Google Shape;118;p20"/>
          <p:cNvSpPr txBox="1"/>
          <p:nvPr/>
        </p:nvSpPr>
        <p:spPr>
          <a:xfrm>
            <a:off x="4831375" y="1538677"/>
            <a:ext cx="4026300" cy="2677626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When an IEP comes into effect (a student begins receiving SPED services within the given ADVISER reporting period)</a:t>
            </a: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OR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07/01/20XX if the IEP came into effect the previous school year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" dirty="0"/>
          </a:p>
          <a:p>
            <a:r>
              <a:rPr lang="en-US" dirty="0">
                <a:solidFill>
                  <a:srgbClr val="0000FF"/>
                </a:solidFill>
              </a:rPr>
              <a:t>Pulled from Page 1 of IEP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058600B-B65A-8041-AF07-8A16F3A28DA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3963" t="18114" r="22293" b="11227"/>
          <a:stretch/>
        </p:blipFill>
        <p:spPr>
          <a:xfrm>
            <a:off x="402336" y="1593341"/>
            <a:ext cx="3685032" cy="3413839"/>
          </a:xfrm>
          <a:prstGeom prst="rect">
            <a:avLst/>
          </a:prstGeom>
        </p:spPr>
      </p:pic>
      <p:cxnSp>
        <p:nvCxnSpPr>
          <p:cNvPr id="117" name="Google Shape;117;p20"/>
          <p:cNvCxnSpPr>
            <a:cxnSpLocks/>
          </p:cNvCxnSpPr>
          <p:nvPr/>
        </p:nvCxnSpPr>
        <p:spPr>
          <a:xfrm>
            <a:off x="3076422" y="1797894"/>
            <a:ext cx="1760754" cy="0"/>
          </a:xfrm>
          <a:prstGeom prst="straightConnector1">
            <a:avLst/>
          </a:prstGeom>
          <a:noFill/>
          <a:ln w="38100" cap="flat" cmpd="sng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543A0BE6-9B35-704F-8FBF-52630F444300}"/>
              </a:ext>
            </a:extLst>
          </p:cNvPr>
          <p:cNvSpPr txBox="1"/>
          <p:nvPr/>
        </p:nvSpPr>
        <p:spPr>
          <a:xfrm>
            <a:off x="8060635" y="757920"/>
            <a:ext cx="9878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i="1" dirty="0">
                <a:solidFill>
                  <a:srgbClr val="0000FF"/>
                </a:solidFill>
                <a:hlinkClick r:id="rId4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Return to record sample slide</a:t>
            </a:r>
            <a:endParaRPr lang="en-US" sz="800" i="1" dirty="0">
              <a:solidFill>
                <a:srgbClr val="0000FF"/>
              </a:solidFill>
            </a:endParaRPr>
          </a:p>
        </p:txBody>
      </p:sp>
      <p:sp>
        <p:nvSpPr>
          <p:cNvPr id="4" name="Google Shape;126;p20">
            <a:extLst>
              <a:ext uri="{FF2B5EF4-FFF2-40B4-BE49-F238E27FC236}">
                <a16:creationId xmlns:a16="http://schemas.microsoft.com/office/drawing/2014/main" id="{B6398B45-F742-50C7-F977-31E53CA1F461}"/>
              </a:ext>
            </a:extLst>
          </p:cNvPr>
          <p:cNvSpPr/>
          <p:nvPr/>
        </p:nvSpPr>
        <p:spPr>
          <a:xfrm>
            <a:off x="2146852" y="1694669"/>
            <a:ext cx="232980" cy="203699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1"/>
          <p:cNvSpPr txBox="1"/>
          <p:nvPr/>
        </p:nvSpPr>
        <p:spPr>
          <a:xfrm>
            <a:off x="4516325" y="1498557"/>
            <a:ext cx="4315975" cy="3231624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When a student exits Special Education</a:t>
            </a: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OR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When a student’s IEP expires (always accompanied by SPED99 Exit Reason and a new ADVISER record)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" dirty="0"/>
          </a:p>
          <a:p>
            <a:pPr lvl="0"/>
            <a:r>
              <a:rPr lang="en-US" dirty="0">
                <a:solidFill>
                  <a:srgbClr val="0000FF"/>
                </a:solidFill>
              </a:rPr>
              <a:t>Comes from Edit Student page if student is exiting from SPED</a:t>
            </a:r>
          </a:p>
          <a:p>
            <a:pPr lvl="0" algn="ctr"/>
            <a:r>
              <a:rPr lang="en-US" dirty="0">
                <a:solidFill>
                  <a:srgbClr val="0000FF"/>
                </a:solidFill>
              </a:rPr>
              <a:t>OR</a:t>
            </a:r>
          </a:p>
          <a:p>
            <a:pPr lvl="0"/>
            <a:r>
              <a:rPr lang="en-US" dirty="0">
                <a:solidFill>
                  <a:srgbClr val="0000FF"/>
                </a:solidFill>
              </a:rPr>
              <a:t>Calculated from Meeting Date of new IEP if student is placed on new IEP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520CB96-8641-E449-A144-FF252FAD305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3963" t="18114" r="22293" b="11227"/>
          <a:stretch/>
        </p:blipFill>
        <p:spPr>
          <a:xfrm>
            <a:off x="402336" y="1593341"/>
            <a:ext cx="3685032" cy="3413839"/>
          </a:xfrm>
          <a:prstGeom prst="rect">
            <a:avLst/>
          </a:prstGeom>
        </p:spPr>
      </p:pic>
      <p:cxnSp>
        <p:nvCxnSpPr>
          <p:cNvPr id="127" name="Google Shape;127;p21"/>
          <p:cNvCxnSpPr>
            <a:cxnSpLocks/>
          </p:cNvCxnSpPr>
          <p:nvPr/>
        </p:nvCxnSpPr>
        <p:spPr>
          <a:xfrm flipV="1">
            <a:off x="1815895" y="1743559"/>
            <a:ext cx="2756105" cy="391955"/>
          </a:xfrm>
          <a:prstGeom prst="straightConnector1">
            <a:avLst/>
          </a:prstGeom>
          <a:noFill/>
          <a:ln w="38100" cap="flat" cmpd="sng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5" name="Title 4">
            <a:extLst>
              <a:ext uri="{FF2B5EF4-FFF2-40B4-BE49-F238E27FC236}">
                <a16:creationId xmlns:a16="http://schemas.microsoft.com/office/drawing/2014/main" id="{A828E7E8-E27B-FB44-B568-D034AE84E3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" dirty="0"/>
              <a:t>EXIT DATE 					</a:t>
            </a:r>
            <a:r>
              <a:rPr lang="en-US" sz="1300" dirty="0">
                <a:solidFill>
                  <a:srgbClr val="92D050"/>
                </a:solidFill>
              </a:rPr>
              <a:t>(ADVISER Data Elements pdf)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0E78E25-7D69-3046-BFDC-B249327C3D97}"/>
              </a:ext>
            </a:extLst>
          </p:cNvPr>
          <p:cNvSpPr txBox="1"/>
          <p:nvPr/>
        </p:nvSpPr>
        <p:spPr>
          <a:xfrm>
            <a:off x="8060635" y="757920"/>
            <a:ext cx="9878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i="1" dirty="0">
                <a:solidFill>
                  <a:srgbClr val="0000FF"/>
                </a:solidFill>
                <a:hlinkClick r:id="rId4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Return to record sample slide</a:t>
            </a:r>
            <a:endParaRPr lang="en-US" sz="800" i="1" dirty="0">
              <a:solidFill>
                <a:srgbClr val="0000FF"/>
              </a:solidFill>
            </a:endParaRPr>
          </a:p>
        </p:txBody>
      </p:sp>
      <p:sp>
        <p:nvSpPr>
          <p:cNvPr id="2" name="Google Shape;126;p20">
            <a:extLst>
              <a:ext uri="{FF2B5EF4-FFF2-40B4-BE49-F238E27FC236}">
                <a16:creationId xmlns:a16="http://schemas.microsoft.com/office/drawing/2014/main" id="{E1FA23F0-A0BF-D6DF-B3A2-CC03A85F2939}"/>
              </a:ext>
            </a:extLst>
          </p:cNvPr>
          <p:cNvSpPr/>
          <p:nvPr/>
        </p:nvSpPr>
        <p:spPr>
          <a:xfrm>
            <a:off x="2146852" y="1694669"/>
            <a:ext cx="232980" cy="203699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6A9C41"/>
      </a:dk2>
      <a:lt2>
        <a:srgbClr val="E7E6E6"/>
      </a:lt2>
      <a:accent1>
        <a:srgbClr val="A7D535"/>
      </a:accent1>
      <a:accent2>
        <a:srgbClr val="EACA4F"/>
      </a:accent2>
      <a:accent3>
        <a:srgbClr val="FD9850"/>
      </a:accent3>
      <a:accent4>
        <a:srgbClr val="F46442"/>
      </a:accent4>
      <a:accent5>
        <a:srgbClr val="54D289"/>
      </a:accent5>
      <a:accent6>
        <a:srgbClr val="6AD8CB"/>
      </a:accent6>
      <a:hlink>
        <a:srgbClr val="CAFB50"/>
      </a:hlink>
      <a:folHlink>
        <a:srgbClr val="DEFF8B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3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06000"/>
                <a:satMod val="120000"/>
                <a:lumMod val="7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B587E4A9-1405-4B4F-8BC3-512EE08D2EBF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{6CD75426-62AA-644A-A030-3DEA89F225AC}tf10001057</Template>
  <TotalTime>11702</TotalTime>
  <Words>1066</Words>
  <Application>Microsoft Macintosh PowerPoint</Application>
  <PresentationFormat>On-screen Show (16:9)</PresentationFormat>
  <Paragraphs>156</Paragraphs>
  <Slides>27</Slides>
  <Notes>18</Notes>
  <HiddenSlides>1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0" baseType="lpstr">
      <vt:lpstr>Arial</vt:lpstr>
      <vt:lpstr>Trebuchet MS</vt:lpstr>
      <vt:lpstr>Berlin</vt:lpstr>
      <vt:lpstr>SRS to ADVISER  Record Breakdown</vt:lpstr>
      <vt:lpstr>ADVISER Resources</vt:lpstr>
      <vt:lpstr>What generates an ADVISER record to be published in SRS?</vt:lpstr>
      <vt:lpstr>Edit Student Page</vt:lpstr>
      <vt:lpstr>Requirements needed before SPED records can publish</vt:lpstr>
      <vt:lpstr>Accessing ADVISER reports</vt:lpstr>
      <vt:lpstr>ADVISER Records</vt:lpstr>
      <vt:lpstr>BEGIN DATE      (ADVISER Data Elements pdf)</vt:lpstr>
      <vt:lpstr>EXIT DATE      (ADVISER Data Elements pdf)</vt:lpstr>
      <vt:lpstr>EXIT REASON     (ADVISER Data Elements pdf)</vt:lpstr>
      <vt:lpstr>SPECIAL ED SETTING    (ADVISER Data Elements pdf)</vt:lpstr>
      <vt:lpstr>LEVEL OF PROGRAM PARTICIPATION         (ADVISER Data Elements pdf)</vt:lpstr>
      <vt:lpstr>PLACEMENT TYPE    (ADVISER Data Elements pdf)</vt:lpstr>
      <vt:lpstr>PLACEMENT TYPE INTERACTION WITH SETTING         (ADVISER Data Elements pdf)</vt:lpstr>
      <vt:lpstr>TO TAKE ALTERNATE ASSESSMENT         (ADVISER Data Elements pdf)</vt:lpstr>
      <vt:lpstr>DISABILITY      (ADVISER Data Elements pdf)</vt:lpstr>
      <vt:lpstr>SPEECH THERAPY/OT/PT   (ADVISER Data Elements pdf)</vt:lpstr>
      <vt:lpstr>SRS and ADVISER Tools</vt:lpstr>
      <vt:lpstr>Override Page</vt:lpstr>
      <vt:lpstr>SPED Settings</vt:lpstr>
      <vt:lpstr>Primary Disability </vt:lpstr>
      <vt:lpstr>Special Education Program</vt:lpstr>
      <vt:lpstr>Placement Type </vt:lpstr>
      <vt:lpstr>Manually Add an ADVISER Record</vt:lpstr>
      <vt:lpstr>The SRS Team</vt:lpstr>
      <vt:lpstr>PowerPoint Presentation</vt:lpstr>
      <vt:lpstr>Contact Us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SRS and ADVISER  Data Publishing 2020-2021</dc:title>
  <cp:lastModifiedBy>Microsoft Office User</cp:lastModifiedBy>
  <cp:revision>34</cp:revision>
  <dcterms:modified xsi:type="dcterms:W3CDTF">2023-09-06T18:56:01Z</dcterms:modified>
</cp:coreProperties>
</file>